
<file path=[Content_Types].xml><?xml version="1.0" encoding="utf-8"?>
<Types xmlns="http://schemas.openxmlformats.org/package/2006/content-types">
  <Default Extension="aac" ContentType="audio/aac"/>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59" r:id="rId5"/>
    <p:sldId id="260" r:id="rId6"/>
    <p:sldId id="278" r:id="rId7"/>
    <p:sldId id="281" r:id="rId8"/>
    <p:sldId id="284" r:id="rId9"/>
    <p:sldId id="290" r:id="rId10"/>
    <p:sldId id="279" r:id="rId11"/>
    <p:sldId id="285" r:id="rId12"/>
    <p:sldId id="276" r:id="rId13"/>
    <p:sldId id="291" r:id="rId14"/>
    <p:sldId id="292" r:id="rId15"/>
    <p:sldId id="267" r:id="rId16"/>
    <p:sldId id="270" r:id="rId17"/>
    <p:sldId id="271" r:id="rId18"/>
    <p:sldId id="268"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7030A0"/>
    <a:srgbClr val="E5E1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1514" autoAdjust="0"/>
  </p:normalViewPr>
  <p:slideViewPr>
    <p:cSldViewPr snapToGrid="0">
      <p:cViewPr varScale="1">
        <p:scale>
          <a:sx n="69" d="100"/>
          <a:sy n="69"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38512838-BA94-47BB-8D7D-12F52F58995F}" type="datetimeFigureOut">
              <a:rPr lang="en-IN" smtClean="0"/>
              <a:t>16-11-2023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217259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512838-BA94-47BB-8D7D-12F52F58995F}" type="datetimeFigureOut">
              <a:rPr lang="en-IN" smtClean="0"/>
              <a:t>16-11-2023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198908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512838-BA94-47BB-8D7D-12F52F58995F}" type="datetimeFigureOut">
              <a:rPr lang="en-IN" smtClean="0"/>
              <a:t>16-11-2023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405079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38512838-BA94-47BB-8D7D-12F52F58995F}" type="datetimeFigureOut">
              <a:rPr lang="en-IN" smtClean="0"/>
              <a:t>16-11-2023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137053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512838-BA94-47BB-8D7D-12F52F58995F}" type="datetimeFigureOut">
              <a:rPr lang="en-IN" smtClean="0"/>
              <a:t>16-11-2023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286944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8512838-BA94-47BB-8D7D-12F52F58995F}" type="datetimeFigureOut">
              <a:rPr lang="en-IN" smtClean="0"/>
              <a:t>16-11-2023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281808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38512838-BA94-47BB-8D7D-12F52F58995F}" type="datetimeFigureOut">
              <a:rPr lang="en-IN" smtClean="0"/>
              <a:t>16-11-2023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126730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38512838-BA94-47BB-8D7D-12F52F58995F}" type="datetimeFigureOut">
              <a:rPr lang="en-IN" smtClean="0"/>
              <a:t>16-11-2023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368507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12838-BA94-47BB-8D7D-12F52F58995F}" type="datetimeFigureOut">
              <a:rPr lang="en-IN" smtClean="0"/>
              <a:t>16-11-2023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345201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512838-BA94-47BB-8D7D-12F52F58995F}" type="datetimeFigureOut">
              <a:rPr lang="en-IN" smtClean="0"/>
              <a:t>16-11-2023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392125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512838-BA94-47BB-8D7D-12F52F58995F}" type="datetimeFigureOut">
              <a:rPr lang="en-IN" smtClean="0"/>
              <a:t>16-11-2023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2A9B2C5-9D48-4FAD-93C4-9E8BA2A8D323}" type="slidenum">
              <a:rPr lang="en-IN" smtClean="0"/>
              <a:t>‹#›</a:t>
            </a:fld>
            <a:endParaRPr lang="en-IN"/>
          </a:p>
        </p:txBody>
      </p:sp>
    </p:spTree>
    <p:extLst>
      <p:ext uri="{BB962C8B-B14F-4D97-AF65-F5344CB8AC3E}">
        <p14:creationId xmlns:p14="http://schemas.microsoft.com/office/powerpoint/2010/main" val="56354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12838-BA94-47BB-8D7D-12F52F58995F}" type="datetimeFigureOut">
              <a:rPr lang="en-IN" smtClean="0"/>
              <a:t>16-11-2023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9B2C5-9D48-4FAD-93C4-9E8BA2A8D323}" type="slidenum">
              <a:rPr lang="en-IN" smtClean="0"/>
              <a:t>‹#›</a:t>
            </a:fld>
            <a:endParaRPr lang="en-IN"/>
          </a:p>
        </p:txBody>
      </p:sp>
    </p:spTree>
    <p:extLst>
      <p:ext uri="{BB962C8B-B14F-4D97-AF65-F5344CB8AC3E}">
        <p14:creationId xmlns:p14="http://schemas.microsoft.com/office/powerpoint/2010/main" val="124088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aac"/><Relationship Id="rId1" Type="http://schemas.microsoft.com/office/2007/relationships/media" Target="../media/media1.aac"/><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5466C2-D0AD-4934-A2BF-59406A597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52" y="0"/>
            <a:ext cx="2102723" cy="2173357"/>
          </a:xfrm>
          <a:prstGeom prst="rect">
            <a:avLst/>
          </a:prstGeom>
        </p:spPr>
      </p:pic>
      <p:pic>
        <p:nvPicPr>
          <p:cNvPr id="5" name="Picture 4"/>
          <p:cNvPicPr>
            <a:picLocks noChangeAspect="1"/>
          </p:cNvPicPr>
          <p:nvPr/>
        </p:nvPicPr>
        <p:blipFill>
          <a:blip r:embed="rId3"/>
          <a:stretch>
            <a:fillRect/>
          </a:stretch>
        </p:blipFill>
        <p:spPr>
          <a:xfrm>
            <a:off x="10578795" y="374696"/>
            <a:ext cx="1280271" cy="1322947"/>
          </a:xfrm>
          <a:prstGeom prst="rect">
            <a:avLst/>
          </a:prstGeom>
        </p:spPr>
      </p:pic>
      <p:sp>
        <p:nvSpPr>
          <p:cNvPr id="3" name="Rectangle 2">
            <a:extLst>
              <a:ext uri="{FF2B5EF4-FFF2-40B4-BE49-F238E27FC236}">
                <a16:creationId xmlns:a16="http://schemas.microsoft.com/office/drawing/2014/main" id="{61330476-84AC-41A9-90C0-6FF0475A4383}"/>
              </a:ext>
            </a:extLst>
          </p:cNvPr>
          <p:cNvSpPr/>
          <p:nvPr/>
        </p:nvSpPr>
        <p:spPr>
          <a:xfrm>
            <a:off x="3898394" y="5464092"/>
            <a:ext cx="4302781"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800" b="1" i="0" u="none" strike="noStrike" kern="0" cap="none" spc="0" normalizeH="0" baseline="0" noProof="0" dirty="0">
                <a:ln>
                  <a:noFill/>
                </a:ln>
                <a:solidFill>
                  <a:srgbClr val="0000CC"/>
                </a:solidFill>
                <a:effectLst/>
                <a:uLnTx/>
                <a:uFillTx/>
              </a:rPr>
              <a:t>ବକ୍ରତୁଣ୍ଡ ମହାକାୟ... </a:t>
            </a:r>
            <a:endParaRPr kumimoji="0" lang="en-US" sz="1800" b="0" i="0" u="none" strike="noStrike" kern="0" cap="none" spc="0" normalizeH="0" baseline="0" noProof="0" dirty="0">
              <a:ln>
                <a:noFill/>
              </a:ln>
              <a:solidFill>
                <a:sysClr val="windowText" lastClr="000000"/>
              </a:solidFill>
              <a:effectLst/>
              <a:uLnTx/>
              <a:uFillTx/>
            </a:endParaRPr>
          </a:p>
        </p:txBody>
      </p:sp>
      <p:sp>
        <p:nvSpPr>
          <p:cNvPr id="8" name="Rounded Rectangle 7"/>
          <p:cNvSpPr/>
          <p:nvPr/>
        </p:nvSpPr>
        <p:spPr>
          <a:xfrm>
            <a:off x="3689602" y="5357074"/>
            <a:ext cx="4195441" cy="1028148"/>
          </a:xfrm>
          <a:prstGeom prst="round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or-IN" sz="5400" b="1" dirty="0">
                <a:ln>
                  <a:solidFill>
                    <a:schemeClr val="bg1">
                      <a:lumMod val="50000"/>
                    </a:schemeClr>
                  </a:solidFill>
                </a:ln>
                <a:solidFill>
                  <a:schemeClr val="bg1"/>
                </a:solidFill>
                <a:effectLst>
                  <a:glow rad="139700">
                    <a:schemeClr val="accent4">
                      <a:satMod val="175000"/>
                      <a:alpha val="40000"/>
                    </a:schemeClr>
                  </a:glow>
                </a:effectLst>
                <a:latin typeface="Nirmala UI" panose="020B0502040204020203" pitchFamily="34" charset="0"/>
                <a:cs typeface="Nirmala UI" panose="020B0502040204020203" pitchFamily="34" charset="0"/>
              </a:rPr>
              <a:t>ଗଣେଶ ଚତୁର୍ଥୀ</a:t>
            </a:r>
            <a:endParaRPr lang="en-US" sz="5400" b="1" dirty="0">
              <a:ln>
                <a:solidFill>
                  <a:schemeClr val="bg1">
                    <a:lumMod val="50000"/>
                  </a:schemeClr>
                </a:solidFill>
              </a:ln>
              <a:solidFill>
                <a:schemeClr val="bg1"/>
              </a:solidFill>
              <a:effectLst>
                <a:glow rad="139700">
                  <a:schemeClr val="accent4">
                    <a:satMod val="175000"/>
                    <a:alpha val="40000"/>
                  </a:schemeClr>
                </a:glow>
              </a:effectLst>
              <a:latin typeface="Nirmala UI" panose="020B0502040204020203" pitchFamily="34" charset="0"/>
              <a:cs typeface="Nirmala UI" panose="020B0502040204020203" pitchFamily="34" charset="0"/>
            </a:endParaRPr>
          </a:p>
        </p:txBody>
      </p:sp>
      <p:pic>
        <p:nvPicPr>
          <p:cNvPr id="2" name="Picture 1">
            <a:extLst>
              <a:ext uri="{FF2B5EF4-FFF2-40B4-BE49-F238E27FC236}">
                <a16:creationId xmlns:a16="http://schemas.microsoft.com/office/drawing/2014/main" id="{B8EE8D0E-ADB5-48B0-A5B9-722EA6E7353D}"/>
              </a:ext>
            </a:extLst>
          </p:cNvPr>
          <p:cNvPicPr>
            <a:picLocks noChangeAspect="1"/>
          </p:cNvPicPr>
          <p:nvPr/>
        </p:nvPicPr>
        <p:blipFill rotWithShape="1">
          <a:blip r:embed="rId4"/>
          <a:srcRect l="16224" t="8632" r="20410" b="4991"/>
          <a:stretch/>
        </p:blipFill>
        <p:spPr>
          <a:xfrm>
            <a:off x="3689603" y="201060"/>
            <a:ext cx="3787867" cy="4766225"/>
          </a:xfrm>
          <a:prstGeom prst="rect">
            <a:avLst/>
          </a:prstGeom>
        </p:spPr>
      </p:pic>
    </p:spTree>
    <p:extLst>
      <p:ext uri="{BB962C8B-B14F-4D97-AF65-F5344CB8AC3E}">
        <p14:creationId xmlns:p14="http://schemas.microsoft.com/office/powerpoint/2010/main" val="116629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758B7A-8D5D-4882-AC80-32BEF54F24F3}"/>
              </a:ext>
            </a:extLst>
          </p:cNvPr>
          <p:cNvSpPr txBox="1"/>
          <p:nvPr/>
        </p:nvSpPr>
        <p:spPr>
          <a:xfrm>
            <a:off x="100361" y="130340"/>
            <a:ext cx="11911359" cy="41581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or-IN" sz="16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   </a:t>
            </a:r>
            <a:endParaRPr kumimoji="0" lang="en-US" sz="16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168" y="1139635"/>
            <a:ext cx="3340842" cy="4187049"/>
          </a:xfrm>
          <a:prstGeom prst="rect">
            <a:avLst/>
          </a:prstGeom>
        </p:spPr>
      </p:pic>
      <p:sp>
        <p:nvSpPr>
          <p:cNvPr id="2" name="TextBox 1">
            <a:extLst>
              <a:ext uri="{FF2B5EF4-FFF2-40B4-BE49-F238E27FC236}">
                <a16:creationId xmlns:a16="http://schemas.microsoft.com/office/drawing/2014/main" id="{75DD914C-78FA-46B7-B8E6-0FFDF9808F01}"/>
              </a:ext>
            </a:extLst>
          </p:cNvPr>
          <p:cNvSpPr txBox="1"/>
          <p:nvPr/>
        </p:nvSpPr>
        <p:spPr>
          <a:xfrm>
            <a:off x="334359" y="676499"/>
            <a:ext cx="7641450" cy="511332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or-IN" sz="2000" b="1" i="0" u="none" strike="noStrike" kern="1200" cap="none" spc="0" normalizeH="0" baseline="0" noProof="0" dirty="0">
                <a:ln>
                  <a:noFill/>
                </a:ln>
                <a:solidFill>
                  <a:srgbClr val="FF0000"/>
                </a:solidFill>
                <a:effectLst/>
                <a:uLnTx/>
                <a:uFillTx/>
                <a:latin typeface="Nirmala UI" panose="020B0502040204020203" pitchFamily="34" charset="0"/>
                <a:cs typeface="Nirmala UI" panose="020B0502040204020203" pitchFamily="34" charset="0"/>
              </a:rPr>
              <a:t>ଚତୁର୍ହସ୍ତ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or-IN" sz="2000" b="0" i="0" u="none" strike="noStrike" kern="1200" cap="none" spc="0" normalizeH="0" baseline="0" noProof="0" dirty="0">
              <a:ln>
                <a:noFill/>
              </a:ln>
              <a:solidFill>
                <a:prstClr val="black"/>
              </a:solidFill>
              <a:effectLst/>
              <a:uLnTx/>
              <a:uFillTx/>
              <a:latin typeface="Calibri" panose="020F0502020204030204"/>
              <a:ea typeface="+mn-ea"/>
              <a:cs typeface="Kalinga" panose="020B050204020402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or-IN" sz="2000" b="0"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ଚାରି ହସ୍ତ ସତ୍ୟ,ଧର୍ମ,ଶାନ୍ତି,ପ୍ରେମର ପ୍ରତୀକ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or-IN" sz="2000" b="0"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ଗୋଟିଏ ହସ୍ତରେ ପର୍ଶୁ ଧରିଛନ୍ତି ।ସବୁ ଇଚ୍ଛା,ସମସ୍ତ ବନ୍ଧନ  ଓ ସେଥିରୁ ଉତ୍ପନ୍ନ ଦୁଃଖ,କଷ୍ଟ ର ନାଶର ପ୍ରତୀକ ଅଟେ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or-IN" sz="2000" b="0"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ଦ୍ୱିତୀୟ  ହସ୍ତରେ ପାଶ ବା ଦଉଡି ଧରିଛନ୍ତି ।ଏହା ଜୀବନର ସମସ୍ତ ବନ୍ଧନରୁ ମନୁଷ୍ୟକୁ ବାହାର କରି ଚିରସ୍ଥାୟୀ ଆନନ୍ଦରେ ଯୋଡିବାର ପ୍ରତୀକ ଅଟେ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or-IN" sz="2000" b="0"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ତୃତୀୟ ହସ୍ତରେ ଲଡୁ ଧରିଛନ୍ତି।ଆଧ୍ୟାତ୍ମିକ ମାର୍ଗରେ ଚାଲିବାର ପୁରସ୍କାର –ପ୍ରସନ୍ନତା ଓ ସନ୍ତୁଷ୍ଟି ର ପ୍ରତୀକ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or-IN" sz="2000" b="0"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rPr>
              <a:t>ଚତୁର୍ଥ ହସ୍ତରେ ପଦ୍ମ ଧରିଛନ୍ତି ।କମଳ ପରମ ସତ୍ୟ(ଈଶ୍ୱର)ଙ୍କ ରୂପ ଅଟେ ।ଏହାର ପ୍ରାପ୍ତି ପାଇଁ ପ୍ରେରଣାର ପ୍ରତୀକ ।     </a:t>
            </a:r>
            <a:endParaRPr kumimoji="0" lang="en-IN" sz="2000" b="0" i="0" u="none" strike="noStrike" kern="1200" cap="none" spc="0" normalizeH="0" baseline="0" noProof="0" dirty="0">
              <a:ln>
                <a:noFill/>
              </a:ln>
              <a:solidFill>
                <a:prstClr val="black"/>
              </a:solidFill>
              <a:effectLst/>
              <a:uLnTx/>
              <a:uFillTx/>
              <a:latin typeface="Nirmala UI" panose="020B0502040204020203" pitchFamily="34" charset="0"/>
              <a:ea typeface="+mn-ea"/>
              <a:cs typeface="Nirmala UI" panose="020B0502040204020203" pitchFamily="34" charset="0"/>
            </a:endParaRPr>
          </a:p>
        </p:txBody>
      </p:sp>
    </p:spTree>
    <p:extLst>
      <p:ext uri="{BB962C8B-B14F-4D97-AF65-F5344CB8AC3E}">
        <p14:creationId xmlns:p14="http://schemas.microsoft.com/office/powerpoint/2010/main" val="354363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emium AI Image | An elephant walks along a path in the jungle generative  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326" y="1058091"/>
            <a:ext cx="6875870" cy="57999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5245" y="130627"/>
            <a:ext cx="3984172" cy="646331"/>
          </a:xfrm>
          <a:prstGeom prst="rect">
            <a:avLst/>
          </a:prstGeom>
          <a:noFill/>
        </p:spPr>
        <p:txBody>
          <a:bodyPr wrap="square" rtlCol="0">
            <a:spAutoFit/>
          </a:bodyPr>
          <a:lstStyle/>
          <a:p>
            <a:r>
              <a:rPr lang="or-IN" sz="3600" u="sng" dirty="0"/>
              <a:t>ବିଘ୍ନ ବିନାଶକ</a:t>
            </a:r>
            <a:endParaRPr lang="en-US" sz="3600" u="sng" dirty="0"/>
          </a:p>
        </p:txBody>
      </p:sp>
      <p:sp>
        <p:nvSpPr>
          <p:cNvPr id="3" name="TextBox 2"/>
          <p:cNvSpPr txBox="1"/>
          <p:nvPr/>
        </p:nvSpPr>
        <p:spPr>
          <a:xfrm>
            <a:off x="339635" y="1489164"/>
            <a:ext cx="4715691" cy="2677656"/>
          </a:xfrm>
          <a:prstGeom prst="rect">
            <a:avLst/>
          </a:prstGeom>
          <a:noFill/>
        </p:spPr>
        <p:txBody>
          <a:bodyPr wrap="square" rtlCol="0">
            <a:spAutoFit/>
          </a:bodyPr>
          <a:lstStyle/>
          <a:p>
            <a:pPr algn="just"/>
            <a:r>
              <a:rPr lang="or-IN" sz="2800" dirty="0"/>
              <a:t>ଯେପରି ହାତୀ ଘଞ୍ଚ ଅରଣ୍ୟରେ ଚାଲିଯିବା ମାତ୍ରେ ସମସ୍ତଙ୍କ ପଶୁ ଓ ପକ୍ଷୀଙ୍କ ପାଇଁ ରାସ୍ତା ନିର୍ମାଣ ହୋଇଯାଏ ଠିକ୍ ସେହିପରି ଭକ୍ତଙ୍କ ଜୀବନରେ ଗଣେଶଙ୍କ ପ୍ରବେଶ ମାତ୍ରେ ସମସ୍ତ ବିଘ୍ନ ନାଶ ହୋଇଯାଏ ।</a:t>
            </a:r>
            <a:endParaRPr lang="en-US" sz="2800" dirty="0"/>
          </a:p>
        </p:txBody>
      </p:sp>
    </p:spTree>
    <p:extLst>
      <p:ext uri="{BB962C8B-B14F-4D97-AF65-F5344CB8AC3E}">
        <p14:creationId xmlns:p14="http://schemas.microsoft.com/office/powerpoint/2010/main" val="2383731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nesha the scribe - Katha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0577" y="2681786"/>
            <a:ext cx="4731026" cy="38104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3874" y="3429000"/>
            <a:ext cx="6491482" cy="3046988"/>
          </a:xfrm>
          <a:prstGeom prst="rect">
            <a:avLst/>
          </a:prstGeom>
        </p:spPr>
        <p:txBody>
          <a:bodyPr wrap="square">
            <a:spAutoFit/>
          </a:bodyPr>
          <a:lstStyle/>
          <a:p>
            <a:pPr algn="just"/>
            <a:r>
              <a:rPr lang="or-IN" sz="2400" dirty="0"/>
              <a:t>ବ୍ୟାସଦେବ ମହାଭାରତ ଲେଖିବା ପାଇଁ ମହାବିନାୟକ ଗଣେଶଙ୍କୁ ଅନୁରୋଧ କରିଥିଲେ । ଗଣେଶ ରାଜି ହୋଇଗଲେ କିନ୍ତୁ ଗୋଟିଏ ସର୍ତ୍ତ ରଖିଥିଲେ , ସେ କହିଲେ କି ମହାଭାରତର ବର୍ଣ୍ଣନା ସମୟରେ ଯଦି ବ୍ୟାସଦେବ ଅଟକି ଯାଆନ୍ତି ତା’ହେଲେ ସେ ଲେଖିବା ବନ୍ଦ କରିଦେବେ । ବ୍ୟାସଦେବ ଗଣପତିଙ୍କର ଏହି ପ୍ରସ୍ତାବରେ ରାଜି ହେଲେ  । କିନ୍ତୁ ଦୁର୍ଭାଗ୍ୟବଶତଃ ଲେଖୁ ଲେଖୁ ଲେଖନୀଟି ଭାଙ୍ଗି ଗଲା, ସେଥିପାଇଁ ଗଣେଶ ନିଜର ଗୋଟିଏ ଦାନ୍ତକୁ ଭାଙ୍ଗି ଲେଖିବା ଆରମ୍ଭ କଲେ ।ସେଥିପାଇଁ ତାଙ୍କର ଗୋଟିଏ ନାମ ଏକଦନ୍ତ ଅଟେ । </a:t>
            </a:r>
            <a:endParaRPr lang="en-US" sz="2400" dirty="0"/>
          </a:p>
        </p:txBody>
      </p:sp>
      <p:sp>
        <p:nvSpPr>
          <p:cNvPr id="4" name="TextBox 3"/>
          <p:cNvSpPr txBox="1"/>
          <p:nvPr/>
        </p:nvSpPr>
        <p:spPr>
          <a:xfrm>
            <a:off x="2811732" y="2539116"/>
            <a:ext cx="2429692" cy="707886"/>
          </a:xfrm>
          <a:prstGeom prst="rect">
            <a:avLst/>
          </a:prstGeom>
          <a:noFill/>
        </p:spPr>
        <p:txBody>
          <a:bodyPr wrap="square" rtlCol="0">
            <a:spAutoFit/>
          </a:bodyPr>
          <a:lstStyle/>
          <a:p>
            <a:r>
              <a:rPr lang="or-IN" sz="4000" u="sng" dirty="0">
                <a:solidFill>
                  <a:srgbClr val="FF0000"/>
                </a:solidFill>
              </a:rPr>
              <a:t>ଏକ ଦନ୍ତ</a:t>
            </a:r>
            <a:endParaRPr lang="en-US" sz="4000" u="sng" dirty="0">
              <a:solidFill>
                <a:srgbClr val="FF0000"/>
              </a:solidFill>
            </a:endParaRPr>
          </a:p>
        </p:txBody>
      </p:sp>
      <p:sp>
        <p:nvSpPr>
          <p:cNvPr id="5" name="Rounded Rectangle 3">
            <a:extLst>
              <a:ext uri="{FF2B5EF4-FFF2-40B4-BE49-F238E27FC236}">
                <a16:creationId xmlns:a16="http://schemas.microsoft.com/office/drawing/2014/main" id="{6FA3B594-9000-4FF5-AAE4-19E8AAC161BA}"/>
              </a:ext>
            </a:extLst>
          </p:cNvPr>
          <p:cNvSpPr/>
          <p:nvPr/>
        </p:nvSpPr>
        <p:spPr>
          <a:xfrm>
            <a:off x="203212" y="1121578"/>
            <a:ext cx="11785576" cy="1016220"/>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or-IN" sz="2600" dirty="0">
                <a:ln w="0"/>
                <a:solidFill>
                  <a:prstClr val="black"/>
                </a:solidFill>
                <a:effectLst>
                  <a:outerShdw blurRad="38100" dist="19050" dir="2700000" algn="tl" rotWithShape="0">
                    <a:prstClr val="black">
                      <a:alpha val="40000"/>
                    </a:prstClr>
                  </a:outerShdw>
                </a:effectLst>
                <a:latin typeface="Nirmala UI" panose="020B0502040204020203" pitchFamily="34" charset="0"/>
                <a:cs typeface="Nirmala UI" panose="020B0502040204020203" pitchFamily="34" charset="0"/>
              </a:rPr>
              <a:t>ଗଣେଷଙ୍କର ଅନେକ ନାମ । ଆମେ ଆଜି ତାଙ୍କର ନାମର ଅର୍ଥ ଏକ  ସୁନ୍ଦର କଥା ମାଧ୍ୟମରେ ଜାଣିବା । </a:t>
            </a:r>
            <a:endParaRPr lang="en-US" sz="2600" dirty="0">
              <a:ln w="0"/>
              <a:solidFill>
                <a:prstClr val="black"/>
              </a:solidFill>
              <a:effectLst>
                <a:outerShdw blurRad="38100" dist="19050" dir="2700000" algn="tl" rotWithShape="0">
                  <a:prstClr val="black">
                    <a:alpha val="40000"/>
                  </a:prstClr>
                </a:outerShdw>
              </a:effectLst>
              <a:latin typeface="Nirmala UI" panose="020B0502040204020203" pitchFamily="34" charset="0"/>
              <a:cs typeface="Nirmala UI" panose="020B0502040204020203" pitchFamily="34" charset="0"/>
            </a:endParaRPr>
          </a:p>
        </p:txBody>
      </p:sp>
      <p:sp>
        <p:nvSpPr>
          <p:cNvPr id="6" name="TextBox 5">
            <a:extLst>
              <a:ext uri="{FF2B5EF4-FFF2-40B4-BE49-F238E27FC236}">
                <a16:creationId xmlns:a16="http://schemas.microsoft.com/office/drawing/2014/main" id="{DBED3FF7-3878-43F6-8DCA-CFEF114C6840}"/>
              </a:ext>
            </a:extLst>
          </p:cNvPr>
          <p:cNvSpPr txBox="1"/>
          <p:nvPr/>
        </p:nvSpPr>
        <p:spPr>
          <a:xfrm>
            <a:off x="411207" y="152689"/>
            <a:ext cx="3385042" cy="769441"/>
          </a:xfrm>
          <a:prstGeom prst="rect">
            <a:avLst/>
          </a:prstGeom>
          <a:noFill/>
        </p:spPr>
        <p:txBody>
          <a:bodyPr wrap="square" rtlCol="0">
            <a:spAutoFit/>
          </a:bodyPr>
          <a:lstStyle/>
          <a:p>
            <a:r>
              <a:rPr lang="or-IN" sz="4400" b="1" dirty="0">
                <a:solidFill>
                  <a:schemeClr val="accent2">
                    <a:lumMod val="75000"/>
                  </a:schemeClr>
                </a:solidFill>
                <a:latin typeface="Nirmala UI" panose="020B0502040204020203" pitchFamily="34" charset="0"/>
                <a:cs typeface="Nirmala UI" panose="020B0502040204020203" pitchFamily="34" charset="0"/>
              </a:rPr>
              <a:t>୨)ଗଳ୍ପ କଥନ:- </a:t>
            </a:r>
            <a:endParaRPr lang="en-US" sz="4400" b="1" dirty="0">
              <a:solidFill>
                <a:schemeClr val="accent2">
                  <a:lumMod val="75000"/>
                </a:schemeClr>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9845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F0EA75-F423-4CBB-829C-64F372453794}"/>
              </a:ext>
            </a:extLst>
          </p:cNvPr>
          <p:cNvSpPr txBox="1"/>
          <p:nvPr/>
        </p:nvSpPr>
        <p:spPr>
          <a:xfrm>
            <a:off x="0" y="-35671"/>
            <a:ext cx="12192000" cy="1477328"/>
          </a:xfrm>
          <a:prstGeom prst="rect">
            <a:avLst/>
          </a:prstGeom>
          <a:noFill/>
        </p:spPr>
        <p:txBody>
          <a:bodyPr wrap="square" rtlCol="0">
            <a:spAutoFit/>
          </a:bodyPr>
          <a:lstStyle/>
          <a:p>
            <a:endParaRPr lang="or-IN" b="1" dirty="0">
              <a:solidFill>
                <a:srgbClr val="FF0000"/>
              </a:solidFill>
              <a:latin typeface="Nirmala UI" panose="020B0502040204020203" pitchFamily="34" charset="0"/>
              <a:cs typeface="Nirmala UI" panose="020B0502040204020203" pitchFamily="34" charset="0"/>
            </a:endParaRPr>
          </a:p>
          <a:p>
            <a:endParaRPr lang="or-IN" dirty="0">
              <a:latin typeface="Nirmala UI" panose="020B0502040204020203" pitchFamily="34" charset="0"/>
              <a:cs typeface="Nirmala UI" panose="020B0502040204020203" pitchFamily="34" charset="0"/>
            </a:endParaRPr>
          </a:p>
          <a:p>
            <a:pPr algn="just"/>
            <a:r>
              <a:rPr lang="or-IN" dirty="0">
                <a:latin typeface="Nirmala UI" panose="020B0502040204020203" pitchFamily="34" charset="0"/>
                <a:cs typeface="Nirmala UI" panose="020B0502040204020203" pitchFamily="34" charset="0"/>
              </a:rPr>
              <a:t>ମାନବ ଜାତିର କଲ୍ୟାଣ ନିମନ୍ତେ ବ୍ୟାସଙ୍କ ଦ୍ୱାରା ରଚିତ ମହାଭାରତ ଲେଖିବା ପାଇଁ  ଗଣେଶ  ନିଜର ଗୋଟିଏ ଦାନ୍ତ ଭାଙ୍ଗି ତାହାକୁ ଲେଖନୀ ରୂପରେ ବ୍ୟବହାର କରିଥିଲେ ।କିନ୍ତୁ ମନୁଷ୍ୟ ଆଜି କିଛି ତ୍ୟାଗ କରିବାକୁ  ପ୍ରସ୍ତୁତ ନୁହେଁ ।କେବଳ କିଛି ସାଂସରିକ ସୁଖ ପାଇବା ଆଶାରେ ଈଶ୍ୱରଙ୍କୁ ଉପାସନା କରିଥାଏ । </a:t>
            </a:r>
            <a:endParaRPr lang="en-IN" dirty="0">
              <a:latin typeface="Nirmala UI" panose="020B0502040204020203" pitchFamily="34" charset="0"/>
              <a:cs typeface="Nirmala UI" panose="020B0502040204020203" pitchFamily="34" charset="0"/>
            </a:endParaRPr>
          </a:p>
        </p:txBody>
      </p:sp>
      <p:sp>
        <p:nvSpPr>
          <p:cNvPr id="8" name="TextBox 7">
            <a:extLst>
              <a:ext uri="{FF2B5EF4-FFF2-40B4-BE49-F238E27FC236}">
                <a16:creationId xmlns:a16="http://schemas.microsoft.com/office/drawing/2014/main" id="{7DDB3A2E-8EEF-4EEE-9659-90D7CB08EE62}"/>
              </a:ext>
            </a:extLst>
          </p:cNvPr>
          <p:cNvSpPr txBox="1"/>
          <p:nvPr/>
        </p:nvSpPr>
        <p:spPr>
          <a:xfrm>
            <a:off x="3603828" y="1375954"/>
            <a:ext cx="5042262" cy="400110"/>
          </a:xfrm>
          <a:prstGeom prst="rect">
            <a:avLst/>
          </a:prstGeom>
          <a:noFill/>
        </p:spPr>
        <p:txBody>
          <a:bodyPr wrap="square" rtlCol="0">
            <a:spAutoFit/>
          </a:bodyPr>
          <a:lstStyle/>
          <a:p>
            <a:r>
              <a:rPr lang="or-IN" sz="2000" b="1" dirty="0">
                <a:latin typeface="Nirmala UI" panose="020B0502040204020203" pitchFamily="34" charset="0"/>
                <a:cs typeface="Nirmala UI" panose="020B0502040204020203" pitchFamily="34" charset="0"/>
              </a:rPr>
              <a:t>ଦୁବ ଘାସରେ ଗଣେଶଙ୍କୁ ଉପାସନାର ମାହାତ୍ମ୍ୟ </a:t>
            </a:r>
            <a:endParaRPr lang="en-US" sz="2000" b="1" dirty="0">
              <a:latin typeface="Nirmala UI" panose="020B0502040204020203" pitchFamily="34" charset="0"/>
              <a:cs typeface="Nirmala UI" panose="020B0502040204020203" pitchFamily="34" charset="0"/>
            </a:endParaRPr>
          </a:p>
        </p:txBody>
      </p:sp>
      <p:sp>
        <p:nvSpPr>
          <p:cNvPr id="9" name="TextBox 8">
            <a:extLst>
              <a:ext uri="{FF2B5EF4-FFF2-40B4-BE49-F238E27FC236}">
                <a16:creationId xmlns:a16="http://schemas.microsoft.com/office/drawing/2014/main" id="{1F8DF7B7-C65F-4DE8-8B44-91F0CD9A408D}"/>
              </a:ext>
            </a:extLst>
          </p:cNvPr>
          <p:cNvSpPr txBox="1"/>
          <p:nvPr/>
        </p:nvSpPr>
        <p:spPr>
          <a:xfrm>
            <a:off x="162424" y="4282498"/>
            <a:ext cx="11925071" cy="3053015"/>
          </a:xfrm>
          <a:prstGeom prst="rect">
            <a:avLst/>
          </a:prstGeom>
          <a:noFill/>
        </p:spPr>
        <p:txBody>
          <a:bodyPr wrap="square" rtlCol="0">
            <a:spAutoFit/>
          </a:bodyPr>
          <a:lstStyle/>
          <a:p>
            <a:pPr algn="just">
              <a:lnSpc>
                <a:spcPct val="150000"/>
              </a:lnSpc>
            </a:pPr>
            <a:r>
              <a:rPr lang="or-IN" sz="2000" dirty="0">
                <a:solidFill>
                  <a:srgbClr val="660033"/>
                </a:solidFill>
              </a:rPr>
              <a:t>ଥରେ ଶିବ ଓ ପାର୍ବତୀ ପଶା ଖେଳୁଥିଲେ ଏବଂ ଶିବଙ୍କ ବାହନ ନନ୍ଦୀ ମହାରାଜ ବିଚାରକ ଭାବେ ସ୍ଥାନ ପାଇଥିଲେ ।  ମହାଦେବ ହାରି ଯାଇଥିଲେ ମଧ୍ୟ ନନ୍ଦୀ ତାଙ୍କୁ ବିଜେତା ରୂପେ ଘୋଷଣା କରିଥିଲେ । ଏହା ଦେଖି ମାତା ପାର୍ବତୀ କ୍ରୋଧିତ ହୋଇ ଏକ ଯନ୍ତ୍ରଣା ଦାୟକ ରୋଗରେ ପୀଡିତ ହେବା ପାଇଁ ଅଭିଶାପ ଦେଲେ । ନନ୍ଦୀ ମହାରାଜ ସଙ୍ଗେ ସଙ୍ଗେ ମାତାଙ୍କୁ କ୍ଷମା ପ୍ରାର୍ଥନା କରି ଅଭିଶାପରୁ ମୁକ୍ତ ହେବା ପାଇଁ ଉପାୟ କାମନା କଲେ । ମାତା ପାର୍ବତୀ ଶାନ୍ତ ହେଲେ ଏବଂ କହିଲେ କି ତୁମର ପ୍ରିୟ ଦ୍ରବ୍ୟ ଭାଦ୍ରବ ଚତୁର୍ଥୀ ଦିନ ମୋ ପୁତ୍ର ଗଣେଶର ଜନ୍ମଦିନରେ  ପ୍ରଦାନ କରି  ପୂଜା କଲେ ତୁମେ ଏହି ରୋଗରୁ ମୁକ୍ତି ପାଇ ପାରିବ । ସେବେଠାରୁ ଆମେ ସମସ୍ତେ ଆମର ବିଘ୍ନ ନାଶନ ପାଇଁ ନନ୍ଦୀଙ୍କ ପ୍ରିୟ ଦୂବ ଘାସ ଦେଇ ଗଣପତିଙ୍କୁ ପୂଜା କରିଥାଉ ।</a:t>
            </a:r>
            <a:endParaRPr lang="en-US" sz="2000" dirty="0">
              <a:solidFill>
                <a:srgbClr val="660033"/>
              </a:solidFill>
            </a:endParaRPr>
          </a:p>
          <a:p>
            <a:pPr algn="just">
              <a:lnSpc>
                <a:spcPct val="150000"/>
              </a:lnSpc>
            </a:pPr>
            <a:endParaRPr lang="en-US" sz="1600" b="1" dirty="0">
              <a:latin typeface="Nirmala UI" panose="020B0502040204020203" pitchFamily="34" charset="0"/>
              <a:ea typeface="Arial" panose="020B0604020202020204" pitchFamily="34" charset="0"/>
              <a:cs typeface="Nirmala UI" panose="020B0502040204020203" pitchFamily="34" charset="0"/>
            </a:endParaRPr>
          </a:p>
          <a:p>
            <a:pPr algn="just">
              <a:lnSpc>
                <a:spcPct val="150000"/>
              </a:lnSpc>
            </a:pPr>
            <a:endParaRPr lang="or-IN" sz="1400" dirty="0">
              <a:ea typeface="Arial" panose="020B0604020202020204" pitchFamily="34" charset="0"/>
              <a:cs typeface="Nirmala UI" panose="020B0502040204020203" pitchFamily="34" charset="0"/>
            </a:endParaRPr>
          </a:p>
        </p:txBody>
      </p:sp>
      <p:pic>
        <p:nvPicPr>
          <p:cNvPr id="10" name="Picture 9">
            <a:extLst>
              <a:ext uri="{FF2B5EF4-FFF2-40B4-BE49-F238E27FC236}">
                <a16:creationId xmlns:a16="http://schemas.microsoft.com/office/drawing/2014/main" id="{FA7FB313-0DAA-4EB5-ADBB-68AE7029F170}"/>
              </a:ext>
            </a:extLst>
          </p:cNvPr>
          <p:cNvPicPr>
            <a:picLocks noChangeAspect="1"/>
          </p:cNvPicPr>
          <p:nvPr/>
        </p:nvPicPr>
        <p:blipFill>
          <a:blip r:embed="rId2"/>
          <a:stretch>
            <a:fillRect/>
          </a:stretch>
        </p:blipFill>
        <p:spPr>
          <a:xfrm>
            <a:off x="440893" y="2080732"/>
            <a:ext cx="3608593" cy="2103795"/>
          </a:xfrm>
          <a:prstGeom prst="rect">
            <a:avLst/>
          </a:prstGeom>
        </p:spPr>
      </p:pic>
      <p:pic>
        <p:nvPicPr>
          <p:cNvPr id="11" name="Picture 10">
            <a:extLst>
              <a:ext uri="{FF2B5EF4-FFF2-40B4-BE49-F238E27FC236}">
                <a16:creationId xmlns:a16="http://schemas.microsoft.com/office/drawing/2014/main" id="{2DA16FAB-0260-4C65-A0F5-BE0A32ACC732}"/>
              </a:ext>
            </a:extLst>
          </p:cNvPr>
          <p:cNvPicPr>
            <a:picLocks noChangeAspect="1"/>
          </p:cNvPicPr>
          <p:nvPr/>
        </p:nvPicPr>
        <p:blipFill>
          <a:blip r:embed="rId3"/>
          <a:stretch>
            <a:fillRect/>
          </a:stretch>
        </p:blipFill>
        <p:spPr>
          <a:xfrm>
            <a:off x="7202836" y="2080731"/>
            <a:ext cx="4005095" cy="2103795"/>
          </a:xfrm>
          <a:prstGeom prst="rect">
            <a:avLst/>
          </a:prstGeom>
        </p:spPr>
      </p:pic>
    </p:spTree>
    <p:extLst>
      <p:ext uri="{BB962C8B-B14F-4D97-AF65-F5344CB8AC3E}">
        <p14:creationId xmlns:p14="http://schemas.microsoft.com/office/powerpoint/2010/main" val="2131681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31492" y="583096"/>
            <a:ext cx="3581782" cy="3617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2701555E-BCE6-405B-905C-DC4B1F864E78}"/>
              </a:ext>
            </a:extLst>
          </p:cNvPr>
          <p:cNvSpPr txBox="1"/>
          <p:nvPr/>
        </p:nvSpPr>
        <p:spPr>
          <a:xfrm>
            <a:off x="-82971" y="195360"/>
            <a:ext cx="599935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or-IN" sz="4400" b="1" i="0" u="none" strike="noStrike" kern="1200" cap="none" spc="0" normalizeH="0" baseline="0" noProof="0" dirty="0">
                <a:ln>
                  <a:noFill/>
                </a:ln>
                <a:solidFill>
                  <a:srgbClr val="ED7D31">
                    <a:lumMod val="50000"/>
                  </a:srgbClr>
                </a:solidFill>
                <a:effectLst/>
                <a:uLnTx/>
                <a:uFillTx/>
                <a:latin typeface="Nirmala UI" panose="020B0502040204020203" pitchFamily="34" charset="0"/>
                <a:ea typeface="+mn-ea"/>
                <a:cs typeface="Nirmala UI" panose="020B0502040204020203" pitchFamily="34" charset="0"/>
              </a:rPr>
              <a:t>୩)ନୀରବ ଉପବେଶନ :-</a:t>
            </a:r>
          </a:p>
        </p:txBody>
      </p:sp>
      <p:sp>
        <p:nvSpPr>
          <p:cNvPr id="2" name="TextBox 1">
            <a:extLst>
              <a:ext uri="{FF2B5EF4-FFF2-40B4-BE49-F238E27FC236}">
                <a16:creationId xmlns:a16="http://schemas.microsoft.com/office/drawing/2014/main" id="{9B5E336E-3A85-4767-AF3A-8F9C7D836EBE}"/>
              </a:ext>
            </a:extLst>
          </p:cNvPr>
          <p:cNvSpPr txBox="1"/>
          <p:nvPr/>
        </p:nvSpPr>
        <p:spPr>
          <a:xfrm>
            <a:off x="378727" y="1762531"/>
            <a:ext cx="7731604" cy="3139321"/>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or-IN" sz="1800" b="0" i="0" u="none" strike="noStrike" kern="1200" cap="none" spc="0" normalizeH="0" baseline="0" noProof="0" dirty="0">
                <a:ln>
                  <a:noFill/>
                </a:ln>
                <a:solidFill>
                  <a:prstClr val="black"/>
                </a:solidFill>
                <a:effectLst/>
                <a:uLnTx/>
                <a:uFillTx/>
                <a:latin typeface="Nirmala UI" panose="020B0502040204020203" pitchFamily="34" charset="0"/>
                <a:cs typeface="Nirmala UI" panose="020B0502040204020203" pitchFamily="34" charset="0"/>
              </a:rPr>
              <a:t>ସାଇରାମ୍ ପିଲାମାନେ,</a:t>
            </a:r>
          </a:p>
          <a:p>
            <a:pPr marL="0" marR="0" lvl="0" indent="0" algn="just" defTabSz="914400" rtl="0" eaLnBrk="1" fontAlgn="auto" latinLnBrk="0" hangingPunct="1">
              <a:spcBef>
                <a:spcPts val="0"/>
              </a:spcBef>
              <a:spcAft>
                <a:spcPts val="0"/>
              </a:spcAft>
              <a:buClrTx/>
              <a:buSzTx/>
              <a:buFontTx/>
              <a:buNone/>
              <a:tabLst/>
              <a:defRPr/>
            </a:pPr>
            <a:r>
              <a:rPr kumimoji="0" lang="or-IN" sz="1800" b="0" i="0" u="none" strike="noStrike" kern="1200" cap="none" spc="0" normalizeH="0" baseline="0" noProof="0" dirty="0">
                <a:ln>
                  <a:noFill/>
                </a:ln>
                <a:solidFill>
                  <a:prstClr val="black"/>
                </a:solidFill>
                <a:effectLst/>
                <a:uLnTx/>
                <a:uFillTx/>
                <a:latin typeface="Nirmala UI" panose="020B0502040204020203" pitchFamily="34" charset="0"/>
                <a:cs typeface="Nirmala UI" panose="020B0502040204020203" pitchFamily="34" charset="0"/>
              </a:rPr>
              <a:t>                         ତମ ବିଦ୍ୟାଳୟରେ ଗଣେଶ ପୂଜା ହେଉଛି ।ଚାଲ ଆଜି ଆଉଥରେ ମନ ଯାନରେ ବସି ବିଦ୍ୟାଳୟରେ  ପ୍ରଭୁ ଗଣପତିଙ୍କୁ ଦର୍ଶନ କରି ଆସିବା ।ସମସ୍ତେ ପରସ୍ପର ଠାରୁ ଅଲଗା ହୋଇ ବସ ।ଏବେ ଆଖି ଧିରେ ଧିରେ ବନ୍ଦ କର ।</a:t>
            </a:r>
          </a:p>
          <a:p>
            <a:pPr marL="0" marR="0" lvl="0" indent="0" algn="just" defTabSz="914400" rtl="0" eaLnBrk="1" fontAlgn="auto" latinLnBrk="0" hangingPunct="1">
              <a:spcBef>
                <a:spcPts val="0"/>
              </a:spcBef>
              <a:spcAft>
                <a:spcPts val="0"/>
              </a:spcAft>
              <a:buClrTx/>
              <a:buSzTx/>
              <a:buFontTx/>
              <a:buNone/>
              <a:tabLst/>
              <a:defRPr/>
            </a:pPr>
            <a:endParaRPr lang="or-IN" dirty="0">
              <a:solidFill>
                <a:prstClr val="black"/>
              </a:solidFill>
              <a:latin typeface="Nirmala UI" panose="020B0502040204020203" pitchFamily="34" charset="0"/>
              <a:cs typeface="Nirmala UI" panose="020B0502040204020203" pitchFamily="34" charset="0"/>
            </a:endParaRPr>
          </a:p>
          <a:p>
            <a:pPr lvl="0" algn="just">
              <a:defRPr/>
            </a:pPr>
            <a:r>
              <a:rPr kumimoji="0" lang="or-IN" sz="1800" b="0" i="0" u="none" strike="noStrike" kern="1200" cap="none" spc="0" normalizeH="0" baseline="0" noProof="0" dirty="0">
                <a:ln>
                  <a:noFill/>
                </a:ln>
                <a:solidFill>
                  <a:prstClr val="black"/>
                </a:solidFill>
                <a:effectLst/>
                <a:uLnTx/>
                <a:uFillTx/>
                <a:latin typeface="Nirmala UI" panose="020B0502040204020203" pitchFamily="34" charset="0"/>
                <a:cs typeface="Nirmala UI" panose="020B0502040204020203" pitchFamily="34" charset="0"/>
              </a:rPr>
              <a:t>ପିଲାମାନେ ଜୋତା ପିନ୍ଧି ଧାଡିରେ ଚାଲ ।ସ୍କୁଲ୍ ଆସିଲାଣି ।କେହି କଥାବାର୍ତ୍ତା କର ନାହିଁ ,ଶାନ୍ତି ଶୃଙ୍ଖଳାରେ ଚାଲ ।ଜୋତାକୁ ସଜାଇ ରଖ ।ଗୋଡ ଧୋଇ କ୍ଲାସ୍ ଭିତରକୁ ପଶ। ଆହା ! ପ୍ରଭୁ ଗଣେଶ କି ସୁନ୍ଦର ଦେଖାଯାଉଛନ୍ତି । ସୁନ୍ଦର ମୁକୁଟ ଧାରଣ କରିଛନ୍ତି ।ହସ୍ତରେ ଅଙ୍କୁଶ ,ଦଉଡି,ପଦ୍ମ ଓ ଲଡୁ ଧାରଣ କରିଛନ୍ତି ।ତାଙ୍କର ଥନ୍ତଲ ପେଟ ବହୁତ ସୁନ୍ଦର ଦେଖାଯାଉଛି </a:t>
            </a:r>
            <a:r>
              <a:rPr lang="or-IN" dirty="0">
                <a:solidFill>
                  <a:prstClr val="black"/>
                </a:solidFill>
                <a:latin typeface="Nirmala UI" panose="020B0502040204020203" pitchFamily="34" charset="0"/>
                <a:cs typeface="Nirmala UI" panose="020B0502040204020203" pitchFamily="34" charset="0"/>
              </a:rPr>
              <a:t>। ଅଭୟ ହସ୍ତରେ ଆଶୀର୍ବାଦ କରୁଛନ୍ତି । କେତେ ସୁନ୍ଦର ସାଜସଜ୍ଜା ହୋଇଛି ନା ପିଲାମାନେ ।</a:t>
            </a:r>
          </a:p>
          <a:p>
            <a:pPr lvl="0" algn="just">
              <a:defRPr/>
            </a:pPr>
            <a:endParaRPr kumimoji="0" lang="en-US" sz="1800" b="0" i="0" u="none" strike="noStrike" kern="1200" cap="none" spc="0" normalizeH="0" baseline="0" noProof="0" dirty="0">
              <a:ln>
                <a:noFill/>
              </a:ln>
              <a:solidFill>
                <a:prstClr val="black"/>
              </a:solidFill>
              <a:effectLst/>
              <a:uLnTx/>
              <a:uFillTx/>
              <a:latin typeface="Nirmala UI" panose="020B0502040204020203" pitchFamily="34" charset="0"/>
              <a:cs typeface="Nirmala UI" panose="020B0502040204020203" pitchFamily="34" charset="0"/>
            </a:endParaRPr>
          </a:p>
        </p:txBody>
      </p:sp>
      <p:sp>
        <p:nvSpPr>
          <p:cNvPr id="4" name="TextBox 3">
            <a:extLst>
              <a:ext uri="{FF2B5EF4-FFF2-40B4-BE49-F238E27FC236}">
                <a16:creationId xmlns:a16="http://schemas.microsoft.com/office/drawing/2014/main" id="{01C1FBB9-B4DB-4DAE-82D0-8594F48D5E6B}"/>
              </a:ext>
            </a:extLst>
          </p:cNvPr>
          <p:cNvSpPr txBox="1"/>
          <p:nvPr/>
        </p:nvSpPr>
        <p:spPr>
          <a:xfrm>
            <a:off x="378727" y="4704514"/>
            <a:ext cx="11627743" cy="2031325"/>
          </a:xfrm>
          <a:prstGeom prst="rect">
            <a:avLst/>
          </a:prstGeom>
          <a:noFill/>
        </p:spPr>
        <p:txBody>
          <a:bodyPr wrap="square" rtlCol="0">
            <a:spAutoFit/>
          </a:bodyPr>
          <a:lstStyle/>
          <a:p>
            <a:pPr lvl="0" algn="just">
              <a:defRPr/>
            </a:pPr>
            <a:r>
              <a:rPr lang="or-IN" dirty="0">
                <a:solidFill>
                  <a:prstClr val="black"/>
                </a:solidFill>
                <a:latin typeface="Nirmala UI" panose="020B0502040204020203" pitchFamily="34" charset="0"/>
                <a:cs typeface="Nirmala UI" panose="020B0502040204020203" pitchFamily="34" charset="0"/>
              </a:rPr>
              <a:t>ନନା ପୂଜା କରୁଛନ୍ତି ।ପିଲାମାନେ ନମୋ ଗଣେଶ ବିଘ୍ନେଶ ମନ୍ତ୍ର ବୋଲି ନଡିଆ ଫଟାଉଛନ୍ତି ।ତମେମାନେ ସମସ୍ତେ ଗଣପତିଙ୍କୁ ପ୍ରଣାମ କର । ପିଲାମାନେ ନନାଙ୍କ ଠାରୁ ଚନ୍ଦନ ଓ ପାଦୁକା ନିଅ ।ସମସ୍ତେ ଧାଡିରେ ଶୃଙ୍ଖଳାରେ ଛିଡା ହୋଇ ଭୋଗ ଖାଅ ।</a:t>
            </a:r>
          </a:p>
          <a:p>
            <a:pPr lvl="0" algn="just">
              <a:defRPr/>
            </a:pPr>
            <a:r>
              <a:rPr lang="or-IN" dirty="0">
                <a:solidFill>
                  <a:prstClr val="black"/>
                </a:solidFill>
                <a:latin typeface="Nirmala UI" panose="020B0502040204020203" pitchFamily="34" charset="0"/>
                <a:cs typeface="Nirmala UI" panose="020B0502040204020203" pitchFamily="34" charset="0"/>
              </a:rPr>
              <a:t>                ସମସ୍ତେ ହାତ ଧୋଇଲ? ଏବେ ପିଲାମାନେ ରାସ୍ତାରେ ବାମ ପଟେ ଧାଡିରେ ଚାଲ ।ପିଲାମାନେ ହେଇ ଦେଖ ସାଇ ମନ୍ଦିର ପାଖେଇ ଆସିଲାଣି ।ତମେମାନେ ଯେମିତି ପୁର୍ବରୁ ଜୋତାଗୁଡିକ ସଜାଇ ରଖିଥିଲ ,ସେମିତି ସଜାଇ ଗୋଡ ଧୋଇ ମନ୍ଦିର ଭିତରେ ନିଜ ସ୍ଥାନରେ ବସ ।</a:t>
            </a:r>
          </a:p>
          <a:p>
            <a:pPr lvl="0" algn="just">
              <a:defRPr/>
            </a:pPr>
            <a:endParaRPr lang="or-IN" dirty="0">
              <a:solidFill>
                <a:prstClr val="black"/>
              </a:solidFill>
              <a:latin typeface="Nirmala UI" panose="020B0502040204020203" pitchFamily="34" charset="0"/>
              <a:cs typeface="Nirmala UI" panose="020B0502040204020203" pitchFamily="34" charset="0"/>
            </a:endParaRPr>
          </a:p>
          <a:p>
            <a:pPr lvl="0" algn="just">
              <a:defRPr/>
            </a:pPr>
            <a:r>
              <a:rPr lang="or-IN" dirty="0">
                <a:solidFill>
                  <a:prstClr val="black"/>
                </a:solidFill>
                <a:latin typeface="Nirmala UI" panose="020B0502040204020203" pitchFamily="34" charset="0"/>
                <a:cs typeface="Nirmala UI" panose="020B0502040204020203" pitchFamily="34" charset="0"/>
              </a:rPr>
              <a:t>ଏବେ ପିଲାମାନେ ଦୁଇ ହାତ ପାପୁଲିକୁ ଘସ ଓ ଆଖି ବନ୍ଦ କରିବା ଅବସ୍ଥାରେ ଦୁଇ ଆଖିରେ ଛୁଆଅଁ ।ଏବେ ଧିରେ ଧିରେ ଆଖି ଖୋଲ ।  </a:t>
            </a:r>
          </a:p>
          <a:p>
            <a:pPr lvl="0" algn="just">
              <a:defRPr/>
            </a:pPr>
            <a:r>
              <a:rPr lang="or-IN" dirty="0">
                <a:solidFill>
                  <a:prstClr val="black"/>
                </a:solidFill>
                <a:latin typeface="Nirmala UI" panose="020B0502040204020203" pitchFamily="34" charset="0"/>
                <a:cs typeface="Nirmala UI" panose="020B0502040204020203" pitchFamily="34" charset="0"/>
              </a:rPr>
              <a:t> </a:t>
            </a:r>
            <a:endParaRPr lang="en-US" dirty="0">
              <a:latin typeface="Nirmala UI" panose="020B0502040204020203" pitchFamily="34" charset="0"/>
              <a:cs typeface="Nirmala UI" panose="020B0502040204020203" pitchFamily="34" charset="0"/>
            </a:endParaRPr>
          </a:p>
        </p:txBody>
      </p:sp>
      <p:sp>
        <p:nvSpPr>
          <p:cNvPr id="7" name="TextBox 6">
            <a:extLst>
              <a:ext uri="{FF2B5EF4-FFF2-40B4-BE49-F238E27FC236}">
                <a16:creationId xmlns:a16="http://schemas.microsoft.com/office/drawing/2014/main" id="{B7F5B0CA-B670-444A-A00D-B3E2903785A5}"/>
              </a:ext>
            </a:extLst>
          </p:cNvPr>
          <p:cNvSpPr txBox="1"/>
          <p:nvPr/>
        </p:nvSpPr>
        <p:spPr>
          <a:xfrm>
            <a:off x="378726" y="1102056"/>
            <a:ext cx="2955235" cy="523220"/>
          </a:xfrm>
          <a:prstGeom prst="rect">
            <a:avLst/>
          </a:prstGeom>
          <a:noFill/>
        </p:spPr>
        <p:txBody>
          <a:bodyPr wrap="square" rtlCol="0">
            <a:spAutoFit/>
          </a:bodyPr>
          <a:lstStyle/>
          <a:p>
            <a:r>
              <a:rPr lang="or-IN" sz="2800" b="1" dirty="0">
                <a:solidFill>
                  <a:srgbClr val="0070C0"/>
                </a:solidFill>
                <a:latin typeface="Nirmala UI" panose="020B0502040204020203" pitchFamily="34" charset="0"/>
                <a:cs typeface="Nirmala UI" panose="020B0502040204020203" pitchFamily="34" charset="0"/>
              </a:rPr>
              <a:t>ଆନନ୍ଦ ଯାତ୍ରା ‌-</a:t>
            </a:r>
            <a:endParaRPr lang="en-US" sz="2800" b="1" dirty="0">
              <a:solidFill>
                <a:srgbClr val="0070C0"/>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5447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096"/>
            <a:ext cx="5715000" cy="3848100"/>
          </a:xfrm>
          <a:prstGeom prst="rect">
            <a:avLst/>
          </a:prstGeom>
        </p:spPr>
      </p:pic>
      <p:sp>
        <p:nvSpPr>
          <p:cNvPr id="3" name="TextBox 2">
            <a:extLst>
              <a:ext uri="{FF2B5EF4-FFF2-40B4-BE49-F238E27FC236}">
                <a16:creationId xmlns:a16="http://schemas.microsoft.com/office/drawing/2014/main" id="{450A4BF3-2374-461D-AEC2-78E8E74FF727}"/>
              </a:ext>
            </a:extLst>
          </p:cNvPr>
          <p:cNvSpPr txBox="1"/>
          <p:nvPr/>
        </p:nvSpPr>
        <p:spPr>
          <a:xfrm>
            <a:off x="343779" y="386239"/>
            <a:ext cx="11642480" cy="323165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or-IN" sz="4000" b="1" i="0" u="none" strike="noStrike" kern="0" cap="none" spc="0" normalizeH="0" baseline="0" noProof="0" dirty="0">
                <a:ln>
                  <a:noFill/>
                </a:ln>
                <a:solidFill>
                  <a:srgbClr val="FF0000"/>
                </a:solidFill>
                <a:effectLst/>
                <a:uLnTx/>
                <a:uFillTx/>
                <a:latin typeface="Nirmala UI" panose="020B0502040204020203" pitchFamily="34" charset="0"/>
                <a:cs typeface="Nirmala UI" panose="020B0502040204020203" pitchFamily="34" charset="0"/>
              </a:rPr>
              <a:t>  </a:t>
            </a:r>
            <a:r>
              <a:rPr kumimoji="0" lang="or-IN" sz="4400" b="1" i="0" u="none" strike="noStrike" kern="0" cap="none" spc="0" normalizeH="0" baseline="0" noProof="0" dirty="0">
                <a:ln>
                  <a:noFill/>
                </a:ln>
                <a:solidFill>
                  <a:srgbClr val="FF0000"/>
                </a:solidFill>
                <a:effectLst/>
                <a:uLnTx/>
                <a:uFillTx/>
                <a:latin typeface="Nirmala UI" panose="020B0502040204020203" pitchFamily="34" charset="0"/>
                <a:cs typeface="Nirmala UI" panose="020B0502040204020203" pitchFamily="34" charset="0"/>
              </a:rPr>
              <a:t>ଙ-ଦିବ୍ୟ ସନ୍ଦେଶ :-</a:t>
            </a:r>
            <a:endParaRPr kumimoji="0" lang="or-IN" sz="4000" b="1" i="0" u="none" strike="noStrike" kern="0" cap="none" spc="0" normalizeH="0" baseline="0" noProof="0" dirty="0">
              <a:ln>
                <a:noFill/>
              </a:ln>
              <a:solidFill>
                <a:srgbClr val="FF0000"/>
              </a:solidFill>
              <a:effectLst/>
              <a:uLnTx/>
              <a:uFillTx/>
              <a:latin typeface="Nirmala UI" panose="020B0502040204020203" pitchFamily="34" charset="0"/>
              <a:cs typeface="Nirmala UI" panose="020B0502040204020203" pitchFamily="34" charset="0"/>
            </a:endParaRPr>
          </a:p>
          <a:p>
            <a:pPr marL="342900" marR="0" lvl="0" indent="-342900" algn="just"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or-IN" sz="2800" b="1" i="0" u="none" strike="noStrike" kern="0" cap="none" spc="0" normalizeH="0" baseline="0" noProof="0" dirty="0">
              <a:ln>
                <a:noFill/>
              </a:ln>
              <a:solidFill>
                <a:srgbClr val="00B050"/>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marL="342900" lvl="0" indent="-342900" algn="just">
              <a:lnSpc>
                <a:spcPct val="150000"/>
              </a:lnSpc>
              <a:buFont typeface="Wingdings" panose="05000000000000000000" pitchFamily="2" charset="2"/>
              <a:buChar char="v"/>
            </a:pPr>
            <a:r>
              <a:rPr kumimoji="0" lang="or-IN" sz="2800" b="1" i="0" u="none" strike="noStrike" kern="0" cap="none" spc="0" normalizeH="0" baseline="0" noProof="0" dirty="0">
                <a:ln>
                  <a:noFill/>
                </a:ln>
                <a:solidFill>
                  <a:srgbClr val="00B050"/>
                </a:solidFill>
                <a:effectLst/>
                <a:uLnTx/>
                <a:uFillTx/>
                <a:latin typeface="Nirmala UI" panose="020B0502040204020203" pitchFamily="34" charset="0"/>
                <a:ea typeface="Nirmala UI" panose="020B0502040204020203" pitchFamily="34" charset="0"/>
                <a:cs typeface="Nirmala UI" panose="020B0502040204020203" pitchFamily="34" charset="0"/>
              </a:rPr>
              <a:t> </a:t>
            </a:r>
            <a:r>
              <a:rPr lang="en-US" sz="2800" b="1" dirty="0">
                <a:solidFill>
                  <a:prstClr val="black"/>
                </a:solidFill>
                <a:latin typeface="Nirmala UI" panose="020B0502040204020203" pitchFamily="34" charset="0"/>
                <a:ea typeface="Arial" panose="020B0604020202020204" pitchFamily="34" charset="0"/>
                <a:cs typeface="Nirmala UI" panose="020B0502040204020203" pitchFamily="34" charset="0"/>
              </a:rPr>
              <a:t> </a:t>
            </a:r>
            <a:r>
              <a:rPr lang="or-IN" sz="3200" dirty="0">
                <a:latin typeface="Nirmala UI" panose="020B0502040204020203" pitchFamily="34" charset="0"/>
                <a:ea typeface="Arial" panose="020B0604020202020204" pitchFamily="34" charset="0"/>
                <a:cs typeface="Nirmala UI" panose="020B0502040204020203" pitchFamily="34" charset="0"/>
              </a:rPr>
              <a:t>ଦିବ୍ୟ ସନ୍ଦେଶ</a:t>
            </a:r>
            <a:r>
              <a:rPr lang="en-IN" sz="3200" dirty="0">
                <a:latin typeface="Nirmala UI" panose="020B0502040204020203" pitchFamily="34" charset="0"/>
                <a:ea typeface="Arial" panose="020B0604020202020204" pitchFamily="34" charset="0"/>
                <a:cs typeface="Nirmala UI" panose="020B0502040204020203" pitchFamily="34" charset="0"/>
              </a:rPr>
              <a:t> -</a:t>
            </a:r>
            <a:r>
              <a:rPr lang="en-IN" sz="2800" dirty="0">
                <a:latin typeface="Nirmala UI" panose="020B0502040204020203" pitchFamily="34" charset="0"/>
                <a:ea typeface="Arial" panose="020B0604020202020204" pitchFamily="34" charset="0"/>
                <a:cs typeface="Nirmala UI" panose="020B0502040204020203" pitchFamily="34" charset="0"/>
              </a:rPr>
              <a:t>– </a:t>
            </a:r>
            <a:r>
              <a:rPr lang="or-IN" sz="2800" dirty="0">
                <a:latin typeface="Nirmala UI" panose="020B0502040204020203" pitchFamily="34" charset="0"/>
                <a:ea typeface="Arial" panose="020B0604020202020204" pitchFamily="34" charset="0"/>
                <a:cs typeface="Nirmala UI" panose="020B0502040204020203" pitchFamily="34" charset="0"/>
              </a:rPr>
              <a:t>ବିନାୟକଙ୍କୁ ତୁମର ହୃଦୟବାସୀ ମନେ କର </a:t>
            </a:r>
            <a:r>
              <a:rPr lang="hi-IN" sz="2800" dirty="0">
                <a:latin typeface="Nirmala UI" panose="020B0502040204020203" pitchFamily="34" charset="0"/>
                <a:ea typeface="Arial" panose="020B0604020202020204" pitchFamily="34" charset="0"/>
                <a:cs typeface="Nirmala UI" panose="020B0502040204020203" pitchFamily="34" charset="0"/>
              </a:rPr>
              <a:t>। </a:t>
            </a:r>
            <a:r>
              <a:rPr lang="or-IN" sz="2800" dirty="0">
                <a:latin typeface="Nirmala UI" panose="020B0502040204020203" pitchFamily="34" charset="0"/>
                <a:ea typeface="Arial" panose="020B0604020202020204" pitchFamily="34" charset="0"/>
                <a:cs typeface="Nirmala UI" panose="020B0502040204020203" pitchFamily="34" charset="0"/>
              </a:rPr>
              <a:t>ଯାହା ଖରାପ</a:t>
            </a:r>
            <a:r>
              <a:rPr lang="en-IN" sz="2800" dirty="0">
                <a:latin typeface="Nirmala UI" panose="020B0502040204020203" pitchFamily="34" charset="0"/>
                <a:ea typeface="Arial" panose="020B0604020202020204" pitchFamily="34" charset="0"/>
                <a:cs typeface="Nirmala UI" panose="020B0502040204020203" pitchFamily="34" charset="0"/>
              </a:rPr>
              <a:t> , </a:t>
            </a:r>
            <a:r>
              <a:rPr lang="or-IN" sz="2800" dirty="0">
                <a:latin typeface="Nirmala UI" panose="020B0502040204020203" pitchFamily="34" charset="0"/>
                <a:ea typeface="Arial" panose="020B0604020202020204" pitchFamily="34" charset="0"/>
                <a:cs typeface="Nirmala UI" panose="020B0502040204020203" pitchFamily="34" charset="0"/>
              </a:rPr>
              <a:t>ସେ ବିଷୟରେ ସେ ତୁମକୁ ନିରନ୍ତର ସତର୍କ କରାଉଛନ୍ତି </a:t>
            </a:r>
            <a:r>
              <a:rPr lang="hi-IN" sz="2800" dirty="0">
                <a:latin typeface="Nirmala UI" panose="020B0502040204020203" pitchFamily="34" charset="0"/>
                <a:ea typeface="Arial" panose="020B0604020202020204" pitchFamily="34" charset="0"/>
                <a:cs typeface="Nirmala UI" panose="020B0502040204020203" pitchFamily="34" charset="0"/>
              </a:rPr>
              <a:t>। </a:t>
            </a:r>
            <a:r>
              <a:rPr lang="or-IN" sz="2800" dirty="0">
                <a:latin typeface="Nirmala UI" panose="020B0502040204020203" pitchFamily="34" charset="0"/>
                <a:ea typeface="Arial" panose="020B0604020202020204" pitchFamily="34" charset="0"/>
                <a:cs typeface="Nirmala UI" panose="020B0502040204020203" pitchFamily="34" charset="0"/>
              </a:rPr>
              <a:t>ବିବେକ ଉପରେ ସେ ହିଁ ତୁମର ପ୍ରଭୁ </a:t>
            </a:r>
            <a:r>
              <a:rPr lang="hi-IN" sz="2800" dirty="0">
                <a:latin typeface="Nirmala UI" panose="020B0502040204020203" pitchFamily="34" charset="0"/>
                <a:ea typeface="Arial" panose="020B0604020202020204" pitchFamily="34" charset="0"/>
                <a:cs typeface="Nirmala UI" panose="020B0502040204020203" pitchFamily="34" charset="0"/>
              </a:rPr>
              <a:t>। </a:t>
            </a:r>
            <a:r>
              <a:rPr lang="or-IN" sz="2800" dirty="0">
                <a:latin typeface="Nirmala UI" panose="020B0502040204020203" pitchFamily="34" charset="0"/>
                <a:ea typeface="Arial" panose="020B0604020202020204" pitchFamily="34" charset="0"/>
                <a:cs typeface="Nirmala UI" panose="020B0502040204020203" pitchFamily="34" charset="0"/>
              </a:rPr>
              <a:t>ତାଙ୍କର ନିର୍ଦ୍ଦେଶ ପାଳନ କର</a:t>
            </a:r>
            <a:r>
              <a:rPr lang="en-IN" sz="2800" dirty="0">
                <a:latin typeface="Nirmala UI" panose="020B0502040204020203" pitchFamily="34" charset="0"/>
                <a:ea typeface="Arial" panose="020B0604020202020204" pitchFamily="34" charset="0"/>
                <a:cs typeface="Nirmala UI" panose="020B0502040204020203" pitchFamily="34" charset="0"/>
              </a:rPr>
              <a:t> , </a:t>
            </a:r>
            <a:r>
              <a:rPr lang="or-IN" sz="2800" dirty="0">
                <a:latin typeface="Nirmala UI" panose="020B0502040204020203" pitchFamily="34" charset="0"/>
                <a:ea typeface="Arial" panose="020B0604020202020204" pitchFamily="34" charset="0"/>
                <a:cs typeface="Nirmala UI" panose="020B0502040204020203" pitchFamily="34" charset="0"/>
              </a:rPr>
              <a:t>ତାହା ତୁମର ସର୍ବୋଚ୍ଚ ରକ୍ଷାକବଚ ହେବ </a:t>
            </a:r>
            <a:r>
              <a:rPr lang="hi-IN" sz="2800" dirty="0">
                <a:latin typeface="Nirmala UI" panose="020B0502040204020203" pitchFamily="34" charset="0"/>
                <a:ea typeface="Arial" panose="020B0604020202020204" pitchFamily="34" charset="0"/>
                <a:cs typeface="Nirmala UI" panose="020B0502040204020203" pitchFamily="34" charset="0"/>
              </a:rPr>
              <a:t>।</a:t>
            </a:r>
            <a:r>
              <a:rPr lang="en-IN" sz="2800" dirty="0">
                <a:latin typeface="Nirmala UI" panose="020B0502040204020203" pitchFamily="34" charset="0"/>
                <a:ea typeface="Arial" panose="020B0604020202020204" pitchFamily="34" charset="0"/>
                <a:cs typeface="Nirmala UI" panose="020B0502040204020203" pitchFamily="34" charset="0"/>
              </a:rPr>
              <a:t> ( </a:t>
            </a:r>
            <a:r>
              <a:rPr lang="or-IN" sz="2800" dirty="0">
                <a:latin typeface="Nirmala UI" panose="020B0502040204020203" pitchFamily="34" charset="0"/>
                <a:ea typeface="Arial" panose="020B0604020202020204" pitchFamily="34" charset="0"/>
                <a:cs typeface="Nirmala UI" panose="020B0502040204020203" pitchFamily="34" charset="0"/>
              </a:rPr>
              <a:t>୨୯</a:t>
            </a:r>
            <a:r>
              <a:rPr lang="en-IN" sz="2800" dirty="0">
                <a:latin typeface="Nirmala UI" panose="020B0502040204020203" pitchFamily="34" charset="0"/>
                <a:ea typeface="Arial" panose="020B0604020202020204" pitchFamily="34" charset="0"/>
                <a:cs typeface="Nirmala UI" panose="020B0502040204020203" pitchFamily="34" charset="0"/>
              </a:rPr>
              <a:t> </a:t>
            </a:r>
            <a:r>
              <a:rPr lang="or-IN" sz="2800" dirty="0">
                <a:latin typeface="Nirmala UI" panose="020B0502040204020203" pitchFamily="34" charset="0"/>
                <a:ea typeface="Arial" panose="020B0604020202020204" pitchFamily="34" charset="0"/>
                <a:cs typeface="Nirmala UI" panose="020B0502040204020203" pitchFamily="34" charset="0"/>
              </a:rPr>
              <a:t>.</a:t>
            </a:r>
            <a:r>
              <a:rPr lang="en-IN" sz="2800" dirty="0">
                <a:latin typeface="Nirmala UI" panose="020B0502040204020203" pitchFamily="34" charset="0"/>
                <a:ea typeface="Arial" panose="020B0604020202020204" pitchFamily="34" charset="0"/>
                <a:cs typeface="Nirmala UI" panose="020B0502040204020203" pitchFamily="34" charset="0"/>
              </a:rPr>
              <a:t> </a:t>
            </a:r>
            <a:r>
              <a:rPr lang="or-IN" sz="2800" dirty="0">
                <a:latin typeface="Nirmala UI" panose="020B0502040204020203" pitchFamily="34" charset="0"/>
                <a:ea typeface="Arial" panose="020B0604020202020204" pitchFamily="34" charset="0"/>
                <a:cs typeface="Nirmala UI" panose="020B0502040204020203" pitchFamily="34" charset="0"/>
              </a:rPr>
              <a:t>୮</a:t>
            </a:r>
            <a:r>
              <a:rPr lang="en-IN" sz="2800" dirty="0">
                <a:latin typeface="Nirmala UI" panose="020B0502040204020203" pitchFamily="34" charset="0"/>
                <a:ea typeface="Arial" panose="020B0604020202020204" pitchFamily="34" charset="0"/>
                <a:cs typeface="Nirmala UI" panose="020B0502040204020203" pitchFamily="34" charset="0"/>
              </a:rPr>
              <a:t>.</a:t>
            </a:r>
            <a:r>
              <a:rPr lang="or-IN" sz="2800" dirty="0">
                <a:latin typeface="Nirmala UI" panose="020B0502040204020203" pitchFamily="34" charset="0"/>
                <a:ea typeface="Arial" panose="020B0604020202020204" pitchFamily="34" charset="0"/>
                <a:cs typeface="Nirmala UI" panose="020B0502040204020203" pitchFamily="34" charset="0"/>
              </a:rPr>
              <a:t>୧୯୯୫</a:t>
            </a:r>
            <a:r>
              <a:rPr lang="en-IN" sz="2800" dirty="0">
                <a:latin typeface="Nirmala UI" panose="020B0502040204020203" pitchFamily="34" charset="0"/>
                <a:ea typeface="Arial" panose="020B0604020202020204" pitchFamily="34" charset="0"/>
                <a:cs typeface="Nirmala UI" panose="020B0502040204020203" pitchFamily="34" charset="0"/>
              </a:rPr>
              <a:t> )</a:t>
            </a:r>
            <a:endParaRPr kumimoji="0" lang="or-IN" sz="2800" b="1" i="0" u="none" strike="noStrike" kern="0" cap="none" spc="0" normalizeH="0" baseline="0" noProof="0" dirty="0">
              <a:ln>
                <a:noFill/>
              </a:ln>
              <a:solidFill>
                <a:srgbClr val="00B050"/>
              </a:solidFill>
              <a:effectLst/>
              <a:uLnTx/>
              <a:uFillTx/>
              <a:latin typeface="Nirmala UI" panose="020B0502040204020203" pitchFamily="34" charset="0"/>
              <a:ea typeface="Arial" panose="020B0604020202020204" pitchFamily="34" charset="0"/>
              <a:cs typeface="Nirmala UI" panose="020B0502040204020203" pitchFamily="34" charset="0"/>
            </a:endParaRPr>
          </a:p>
        </p:txBody>
      </p:sp>
      <p:sp>
        <p:nvSpPr>
          <p:cNvPr id="4" name="TextBox 3">
            <a:extLst>
              <a:ext uri="{FF2B5EF4-FFF2-40B4-BE49-F238E27FC236}">
                <a16:creationId xmlns:a16="http://schemas.microsoft.com/office/drawing/2014/main" id="{14D45284-66B7-4297-A5B2-01E665B656E8}"/>
              </a:ext>
            </a:extLst>
          </p:cNvPr>
          <p:cNvSpPr txBox="1"/>
          <p:nvPr/>
        </p:nvSpPr>
        <p:spPr>
          <a:xfrm>
            <a:off x="1265524" y="4179708"/>
            <a:ext cx="822959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400" b="1" i="0" u="none" strike="noStrike" kern="0" cap="none" spc="0" normalizeH="0" baseline="0" noProof="0" dirty="0">
                <a:ln>
                  <a:noFill/>
                </a:ln>
                <a:solidFill>
                  <a:srgbClr val="FF0000"/>
                </a:solidFill>
                <a:effectLst/>
                <a:uLnTx/>
                <a:uFillTx/>
                <a:latin typeface="Nirmala UI" panose="020B0502040204020203" pitchFamily="34" charset="0"/>
                <a:cs typeface="Nirmala UI" panose="020B0502040204020203" pitchFamily="34" charset="0"/>
              </a:rPr>
              <a:t>ଚ - ସ୍ତୋତ୍ରର ଆବୃତ୍ତି ଶିକ୍ଷା :-</a:t>
            </a:r>
          </a:p>
        </p:txBody>
      </p:sp>
    </p:spTree>
    <p:extLst>
      <p:ext uri="{BB962C8B-B14F-4D97-AF65-F5344CB8AC3E}">
        <p14:creationId xmlns:p14="http://schemas.microsoft.com/office/powerpoint/2010/main" val="373913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800" y="1060461"/>
            <a:ext cx="9347200" cy="5842000"/>
          </a:xfrm>
          <a:prstGeom prst="rect">
            <a:avLst/>
          </a:prstGeom>
        </p:spPr>
      </p:pic>
      <p:sp>
        <p:nvSpPr>
          <p:cNvPr id="2" name="TextBox 1">
            <a:extLst>
              <a:ext uri="{FF2B5EF4-FFF2-40B4-BE49-F238E27FC236}">
                <a16:creationId xmlns:a16="http://schemas.microsoft.com/office/drawing/2014/main" id="{2901F05B-565E-48BE-B6BA-9EB49B2698ED}"/>
              </a:ext>
            </a:extLst>
          </p:cNvPr>
          <p:cNvSpPr txBox="1"/>
          <p:nvPr/>
        </p:nvSpPr>
        <p:spPr>
          <a:xfrm>
            <a:off x="476542" y="304477"/>
            <a:ext cx="10983937" cy="2000548"/>
          </a:xfrm>
          <a:prstGeom prst="rect">
            <a:avLst/>
          </a:prstGeom>
          <a:noFill/>
        </p:spPr>
        <p:txBody>
          <a:bodyPr wrap="square">
            <a:spAutoFit/>
          </a:bodyPr>
          <a:lstStyle/>
          <a:p>
            <a:r>
              <a:rPr lang="or-IN" sz="4400" b="1" dirty="0">
                <a:solidFill>
                  <a:srgbClr val="FF0000"/>
                </a:solidFill>
                <a:latin typeface="Nirmala UI" panose="020B0502040204020203" pitchFamily="34" charset="0"/>
                <a:ea typeface="Arial" panose="020B0604020202020204" pitchFamily="34" charset="0"/>
                <a:cs typeface="Nirmala UI" panose="020B0502040204020203" pitchFamily="34" charset="0"/>
              </a:rPr>
              <a:t>ଛ)ଦୈନନ୍ଦିନ ଜୀବନରେ ମୂଲ୍ୟବୋଧର ଅଭ୍ୟାସ </a:t>
            </a:r>
            <a:r>
              <a:rPr lang="en-US" sz="4400" b="1" dirty="0">
                <a:solidFill>
                  <a:srgbClr val="FF0000"/>
                </a:solidFill>
                <a:latin typeface="Nirmala UI" panose="020B0502040204020203" pitchFamily="34" charset="0"/>
                <a:ea typeface="Arial" panose="020B0604020202020204" pitchFamily="34" charset="0"/>
                <a:cs typeface="Nirmala UI" panose="020B0502040204020203" pitchFamily="34" charset="0"/>
              </a:rPr>
              <a:t>:</a:t>
            </a:r>
            <a:r>
              <a:rPr lang="or-IN" sz="4400" b="1" dirty="0">
                <a:solidFill>
                  <a:srgbClr val="FF0000"/>
                </a:solidFill>
                <a:latin typeface="Nirmala UI" panose="020B0502040204020203" pitchFamily="34" charset="0"/>
                <a:ea typeface="Arial" panose="020B0604020202020204" pitchFamily="34" charset="0"/>
                <a:cs typeface="Nirmala UI" panose="020B0502040204020203" pitchFamily="34" charset="0"/>
              </a:rPr>
              <a:t>–</a:t>
            </a:r>
          </a:p>
          <a:p>
            <a:endParaRPr lang="or-IN" sz="2400" b="1" dirty="0">
              <a:solidFill>
                <a:srgbClr val="00B050"/>
              </a:solidFill>
              <a:latin typeface="Nirmala UI" panose="020B0502040204020203" pitchFamily="34" charset="0"/>
              <a:ea typeface="Arial" panose="020B0604020202020204" pitchFamily="34" charset="0"/>
              <a:cs typeface="Nirmala UI" panose="020B0502040204020203" pitchFamily="34" charset="0"/>
            </a:endParaRPr>
          </a:p>
          <a:p>
            <a:endParaRPr lang="or-IN" sz="2800" b="1" dirty="0">
              <a:solidFill>
                <a:srgbClr val="000000"/>
              </a:solidFill>
              <a:latin typeface="Nirmala UI" panose="020B0502040204020203" pitchFamily="34" charset="0"/>
              <a:ea typeface="Arial" panose="020B0604020202020204" pitchFamily="34" charset="0"/>
              <a:cs typeface="Nirmala UI" panose="020B0502040204020203" pitchFamily="34" charset="0"/>
            </a:endParaRPr>
          </a:p>
          <a:p>
            <a:r>
              <a:rPr lang="or-IN" sz="2800" b="1" dirty="0">
                <a:solidFill>
                  <a:srgbClr val="00B050"/>
                </a:solidFill>
                <a:latin typeface="Nirmala UI" panose="020B0502040204020203" pitchFamily="34" charset="0"/>
                <a:ea typeface="Arial" panose="020B0604020202020204" pitchFamily="34" charset="0"/>
                <a:cs typeface="Nirmala UI" panose="020B0502040204020203" pitchFamily="34" charset="0"/>
              </a:rPr>
              <a:t>                      </a:t>
            </a:r>
          </a:p>
        </p:txBody>
      </p:sp>
      <p:sp>
        <p:nvSpPr>
          <p:cNvPr id="3" name="TextBox 2">
            <a:extLst>
              <a:ext uri="{FF2B5EF4-FFF2-40B4-BE49-F238E27FC236}">
                <a16:creationId xmlns:a16="http://schemas.microsoft.com/office/drawing/2014/main" id="{170D0A81-FE3F-4163-B1D4-7A4BD1221CE0}"/>
              </a:ext>
            </a:extLst>
          </p:cNvPr>
          <p:cNvSpPr txBox="1"/>
          <p:nvPr/>
        </p:nvSpPr>
        <p:spPr>
          <a:xfrm>
            <a:off x="170416" y="3566059"/>
            <a:ext cx="11596188"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400" b="1" i="0" u="none" strike="noStrike" kern="0" cap="none" spc="0" normalizeH="0" baseline="0" noProof="0" dirty="0">
                <a:ln>
                  <a:noFill/>
                </a:ln>
                <a:solidFill>
                  <a:srgbClr val="FF0000"/>
                </a:solidFill>
                <a:effectLst/>
                <a:uLnTx/>
                <a:uFillTx/>
                <a:latin typeface="Nirmala UI" panose="020B0502040204020203" pitchFamily="34" charset="0"/>
                <a:cs typeface="Nirmala UI" panose="020B0502040204020203" pitchFamily="34" charset="0"/>
              </a:rPr>
              <a:t> ଜ)ମୂଲ୍ୟବୋଧଭିତ୍ତିକ ପ୍ରଶ୍ନ  :-</a:t>
            </a:r>
            <a:endParaRPr kumimoji="0" lang="en-IN" sz="2800" b="1" i="0" u="none" strike="noStrike" kern="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or-IN" sz="2000" b="1" i="0" u="none" strike="noStrike" kern="0" cap="none" spc="0" normalizeH="0" baseline="0" noProof="0" dirty="0">
              <a:ln>
                <a:noFill/>
              </a:ln>
              <a:solidFill>
                <a:prstClr val="black"/>
              </a:solidFill>
              <a:effectLst/>
              <a:uLnTx/>
              <a:uFillTx/>
            </a:endParaRPr>
          </a:p>
        </p:txBody>
      </p:sp>
      <p:sp>
        <p:nvSpPr>
          <p:cNvPr id="4" name="TextBox 3">
            <a:extLst>
              <a:ext uri="{FF2B5EF4-FFF2-40B4-BE49-F238E27FC236}">
                <a16:creationId xmlns:a16="http://schemas.microsoft.com/office/drawing/2014/main" id="{E3DB876D-114F-47B6-BCEC-CA42C2A7D08E}"/>
              </a:ext>
            </a:extLst>
          </p:cNvPr>
          <p:cNvSpPr txBox="1"/>
          <p:nvPr/>
        </p:nvSpPr>
        <p:spPr>
          <a:xfrm>
            <a:off x="779035" y="4104668"/>
            <a:ext cx="11851168" cy="2109808"/>
          </a:xfrm>
          <a:prstGeom prst="rect">
            <a:avLst/>
          </a:prstGeom>
          <a:noFill/>
        </p:spPr>
        <p:txBody>
          <a:bodyPr wrap="square" rtlCol="0">
            <a:spAutoFit/>
          </a:bodyPr>
          <a:lstStyle/>
          <a:p>
            <a:pPr>
              <a:lnSpc>
                <a:spcPct val="115000"/>
              </a:lnSpc>
              <a:spcAft>
                <a:spcPts val="0"/>
              </a:spcAft>
            </a:pPr>
            <a:r>
              <a:rPr lang="en-IN" sz="2400" dirty="0">
                <a:latin typeface="Nirmala UI" panose="020B0502040204020203" pitchFamily="34" charset="0"/>
                <a:ea typeface="Arial" panose="020B0604020202020204" pitchFamily="34" charset="0"/>
              </a:rPr>
              <a:t> </a:t>
            </a:r>
            <a:endParaRPr lang="en-IN" sz="2400" dirty="0">
              <a:latin typeface="Arial" panose="020B0604020202020204" pitchFamily="34" charset="0"/>
              <a:ea typeface="Arial" panose="020B0604020202020204" pitchFamily="34" charset="0"/>
            </a:endParaRPr>
          </a:p>
          <a:p>
            <a:pPr marL="285750" indent="-285750">
              <a:lnSpc>
                <a:spcPct val="115000"/>
              </a:lnSpc>
              <a:spcAft>
                <a:spcPts val="0"/>
              </a:spcAft>
              <a:buFont typeface="Wingdings" panose="05000000000000000000" pitchFamily="2" charset="2"/>
              <a:buChar char="v"/>
            </a:pPr>
            <a:r>
              <a:rPr lang="or-IN" sz="2400" dirty="0">
                <a:solidFill>
                  <a:prstClr val="black"/>
                </a:solidFill>
                <a:latin typeface="Arial" panose="020B0604020202020204" pitchFamily="34" charset="0"/>
                <a:ea typeface="Arial" panose="020B0604020202020204" pitchFamily="34" charset="0"/>
                <a:cs typeface="Nirmala UI" panose="020B0502040204020203" pitchFamily="34" charset="0"/>
              </a:rPr>
              <a:t>ଆମେ ଗଣେଶଙ୍କୁ ପ୍ରାର୍ଥନା କରିବା କାହିଁକି</a:t>
            </a:r>
            <a:r>
              <a:rPr lang="en-IN" sz="2400" dirty="0">
                <a:latin typeface="Nirmala UI" panose="020B0502040204020203" pitchFamily="34" charset="0"/>
                <a:ea typeface="Arial" panose="020B0604020202020204" pitchFamily="34" charset="0"/>
              </a:rPr>
              <a:t> ? </a:t>
            </a:r>
            <a:endParaRPr lang="or-IN" sz="2400" dirty="0">
              <a:latin typeface="Nirmala UI" panose="020B0502040204020203" pitchFamily="34" charset="0"/>
              <a:ea typeface="Arial" panose="020B0604020202020204" pitchFamily="34" charset="0"/>
            </a:endParaRPr>
          </a:p>
          <a:p>
            <a:pPr>
              <a:lnSpc>
                <a:spcPct val="115000"/>
              </a:lnSpc>
              <a:spcAft>
                <a:spcPts val="0"/>
              </a:spcAft>
            </a:pPr>
            <a:endParaRPr lang="or-IN" sz="2400" dirty="0">
              <a:latin typeface="Nirmala UI" panose="020B0502040204020203" pitchFamily="34" charset="0"/>
              <a:ea typeface="Arial" panose="020B0604020202020204" pitchFamily="34" charset="0"/>
            </a:endParaRPr>
          </a:p>
          <a:p>
            <a:pPr marL="285750" indent="-285750">
              <a:lnSpc>
                <a:spcPct val="115000"/>
              </a:lnSpc>
              <a:spcAft>
                <a:spcPts val="0"/>
              </a:spcAft>
              <a:buFont typeface="Wingdings" panose="05000000000000000000" pitchFamily="2" charset="2"/>
              <a:buChar char="v"/>
            </a:pPr>
            <a:r>
              <a:rPr lang="hi-IN" sz="2400" dirty="0">
                <a:solidFill>
                  <a:prstClr val="black"/>
                </a:solidFill>
                <a:latin typeface="Arial" panose="020B0604020202020204" pitchFamily="34" charset="0"/>
                <a:ea typeface="Arial" panose="020B0604020202020204" pitchFamily="34" charset="0"/>
                <a:cs typeface="Nirmala UI" panose="020B0502040204020203" pitchFamily="34" charset="0"/>
              </a:rPr>
              <a:t> </a:t>
            </a:r>
            <a:r>
              <a:rPr lang="or-IN" sz="2400" dirty="0">
                <a:solidFill>
                  <a:prstClr val="black"/>
                </a:solidFill>
                <a:latin typeface="Arial" panose="020B0604020202020204" pitchFamily="34" charset="0"/>
                <a:ea typeface="Arial" panose="020B0604020202020204" pitchFamily="34" charset="0"/>
                <a:cs typeface="Nirmala UI" panose="020B0502040204020203" pitchFamily="34" charset="0"/>
              </a:rPr>
              <a:t>ଆମେ କେତେବେଳେ ତାଙ୍କୁ ପ୍ରାର୍ଥନା କରିବା</a:t>
            </a:r>
            <a:r>
              <a:rPr lang="en-IN" sz="2400" dirty="0">
                <a:solidFill>
                  <a:prstClr val="black"/>
                </a:solidFill>
                <a:latin typeface="Nirmala UI" panose="020B0502040204020203" pitchFamily="34" charset="0"/>
                <a:ea typeface="Arial" panose="020B0604020202020204" pitchFamily="34" charset="0"/>
              </a:rPr>
              <a:t>?</a:t>
            </a:r>
            <a:r>
              <a:rPr lang="or-IN" sz="2400" dirty="0">
                <a:latin typeface="Nirmala UI" panose="020B0502040204020203" pitchFamily="34" charset="0"/>
                <a:ea typeface="Arial" panose="020B0604020202020204" pitchFamily="34" charset="0"/>
              </a:rPr>
              <a:t> </a:t>
            </a:r>
            <a:endParaRPr lang="en-IN" sz="2400" dirty="0">
              <a:latin typeface="Arial" panose="020B0604020202020204" pitchFamily="34" charset="0"/>
              <a:ea typeface="Arial" panose="020B0604020202020204" pitchFamily="34" charset="0"/>
            </a:endParaRPr>
          </a:p>
          <a:p>
            <a:pPr>
              <a:lnSpc>
                <a:spcPct val="115000"/>
              </a:lnSpc>
              <a:spcAft>
                <a:spcPts val="0"/>
              </a:spcAft>
            </a:pPr>
            <a:r>
              <a:rPr lang="en-IN" dirty="0">
                <a:latin typeface="Nirmala UI" panose="020B0502040204020203" pitchFamily="34" charset="0"/>
                <a:ea typeface="Arial" panose="020B0604020202020204" pitchFamily="34" charset="0"/>
              </a:rPr>
              <a:t> </a:t>
            </a:r>
            <a:endParaRPr lang="en-IN" dirty="0">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F7472D4A-7802-4741-9309-526C1692E9D4}"/>
              </a:ext>
            </a:extLst>
          </p:cNvPr>
          <p:cNvSpPr txBox="1"/>
          <p:nvPr/>
        </p:nvSpPr>
        <p:spPr>
          <a:xfrm>
            <a:off x="1056502" y="1238777"/>
            <a:ext cx="11296233" cy="3300262"/>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or-IN" sz="2800" dirty="0">
                <a:latin typeface="Nirmala UI" panose="020B0502040204020203" pitchFamily="34" charset="0"/>
                <a:ea typeface="Calibri" panose="020F0502020204030204" pitchFamily="34" charset="0"/>
              </a:rPr>
              <a:t>ଅଧିକ ଶୁଣିବା ଏବଂ କମ୍ ଓ ଧୀର କଥା କହିବା ।</a:t>
            </a:r>
            <a:r>
              <a:rPr lang="en-US" sz="2800" dirty="0">
                <a:latin typeface="Nirmala UI" panose="020B0502040204020203" pitchFamily="34" charset="0"/>
                <a:ea typeface="Calibri" panose="020F0502020204030204" pitchFamily="34" charset="0"/>
              </a:rPr>
              <a:t> </a:t>
            </a:r>
            <a:endParaRPr lang="en-US" sz="2800" dirty="0">
              <a:ea typeface="Calibri" panose="020F0502020204030204" pitchFamily="34" charset="0"/>
              <a:cs typeface="Nirmala UI" panose="020B0502040204020203" pitchFamily="34" charset="0"/>
            </a:endParaRPr>
          </a:p>
          <a:p>
            <a:pPr marL="457200" indent="-457200">
              <a:lnSpc>
                <a:spcPct val="115000"/>
              </a:lnSpc>
              <a:spcAft>
                <a:spcPts val="0"/>
              </a:spcAft>
              <a:buFont typeface="Wingdings" panose="05000000000000000000" pitchFamily="2" charset="2"/>
              <a:buChar char="Ø"/>
            </a:pPr>
            <a:r>
              <a:rPr lang="or-IN" sz="2800" dirty="0">
                <a:latin typeface="Nirmala UI" panose="020B0502040204020203" pitchFamily="34" charset="0"/>
                <a:ea typeface="Arial" panose="020B0604020202020204" pitchFamily="34" charset="0"/>
              </a:rPr>
              <a:t>ନିଜ ଭିତରେ ଥିବା ଖରାପ ଗୁଣଗୁଡିକ ପରିତ୍ୟାଗ କରି ଭଲଗୁଣଗୁଡିକ ବୃଦ୍ଧି କରିବା ।</a:t>
            </a:r>
          </a:p>
          <a:p>
            <a:pPr marL="457200" indent="-457200">
              <a:lnSpc>
                <a:spcPct val="115000"/>
              </a:lnSpc>
              <a:spcAft>
                <a:spcPts val="0"/>
              </a:spcAft>
              <a:buFont typeface="Wingdings" panose="05000000000000000000" pitchFamily="2" charset="2"/>
              <a:buChar char="Ø"/>
            </a:pPr>
            <a:r>
              <a:rPr lang="or-IN" sz="2800" dirty="0">
                <a:latin typeface="Nirmala UI" panose="020B0502040204020203" pitchFamily="34" charset="0"/>
                <a:ea typeface="Arial" panose="020B0604020202020204" pitchFamily="34" charset="0"/>
              </a:rPr>
              <a:t> </a:t>
            </a:r>
            <a:r>
              <a:rPr lang="or-IN" sz="2400" dirty="0">
                <a:solidFill>
                  <a:prstClr val="black"/>
                </a:solidFill>
                <a:latin typeface="Nirmala UI" panose="020B0502040204020203" pitchFamily="34" charset="0"/>
                <a:cs typeface="Nirmala UI" panose="020B0502040204020203" pitchFamily="34" charset="0"/>
              </a:rPr>
              <a:t>କୌଣସି ଅନାବଶ୍ୟକ କଥାକୁ ନିଜ ଭାବନାରେ ଆସିବାକୁ ଦେବା ନାହିଁ।</a:t>
            </a:r>
          </a:p>
          <a:p>
            <a:pPr marL="457200" indent="-457200">
              <a:lnSpc>
                <a:spcPct val="115000"/>
              </a:lnSpc>
              <a:spcAft>
                <a:spcPts val="0"/>
              </a:spcAft>
              <a:buFont typeface="Wingdings" panose="05000000000000000000" pitchFamily="2" charset="2"/>
              <a:buChar char="Ø"/>
            </a:pPr>
            <a:r>
              <a:rPr lang="or-IN" sz="2800" dirty="0">
                <a:latin typeface="Nirmala UI" panose="020B0502040204020203" pitchFamily="34" charset="0"/>
                <a:ea typeface="Arial" panose="020B0604020202020204" pitchFamily="34" charset="0"/>
              </a:rPr>
              <a:t>ମସଲାଯୁକ୍ତ ଖାଦ୍ୟକୁ ଯଥାସମ୍ଭବ କମ୍ ବ୍ୟବହାର କରିବା ।</a:t>
            </a:r>
          </a:p>
          <a:p>
            <a:pPr>
              <a:lnSpc>
                <a:spcPct val="115000"/>
              </a:lnSpc>
              <a:spcAft>
                <a:spcPts val="0"/>
              </a:spcAft>
            </a:pPr>
            <a:endParaRPr lang="en-IN" sz="2800" dirty="0">
              <a:latin typeface="Arial" panose="020B0604020202020204" pitchFamily="34" charset="0"/>
              <a:ea typeface="Arial" panose="020B0604020202020204" pitchFamily="34" charset="0"/>
            </a:endParaRPr>
          </a:p>
          <a:p>
            <a:pPr marL="457200" indent="-457200">
              <a:lnSpc>
                <a:spcPct val="150000"/>
              </a:lnSpc>
              <a:buFont typeface="Wingdings" panose="05000000000000000000" pitchFamily="2" charset="2"/>
              <a:buChar char="Ø"/>
            </a:pPr>
            <a:endParaRPr lang="en-IN" sz="2800" b="1" dirty="0"/>
          </a:p>
        </p:txBody>
      </p:sp>
    </p:spTree>
    <p:extLst>
      <p:ext uri="{BB962C8B-B14F-4D97-AF65-F5344CB8AC3E}">
        <p14:creationId xmlns:p14="http://schemas.microsoft.com/office/powerpoint/2010/main" val="326877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0B2C3A-0977-4D82-9578-087F900A57B6}"/>
              </a:ext>
            </a:extLst>
          </p:cNvPr>
          <p:cNvSpPr txBox="1"/>
          <p:nvPr/>
        </p:nvSpPr>
        <p:spPr>
          <a:xfrm>
            <a:off x="4445268" y="0"/>
            <a:ext cx="5972831" cy="1446550"/>
          </a:xfrm>
          <a:prstGeom prst="rect">
            <a:avLst/>
          </a:prstGeom>
          <a:noFill/>
        </p:spPr>
        <p:txBody>
          <a:bodyPr wrap="square" rtlCol="0">
            <a:spAutoFit/>
          </a:bodyPr>
          <a:lstStyle/>
          <a:p>
            <a:r>
              <a:rPr lang="or-IN" sz="4400" b="1" dirty="0">
                <a:solidFill>
                  <a:srgbClr val="7030A0"/>
                </a:solidFill>
                <a:latin typeface="Nirmala UI" panose="020B0502040204020203" pitchFamily="34" charset="0"/>
                <a:cs typeface="Nirmala UI" panose="020B0502040204020203" pitchFamily="34" charset="0"/>
              </a:rPr>
              <a:t>୪)ସମୂହ ଗାନ :- </a:t>
            </a:r>
            <a:endParaRPr lang="en-US" sz="4400" b="1" dirty="0">
              <a:solidFill>
                <a:srgbClr val="7030A0"/>
              </a:solidFill>
              <a:latin typeface="Nirmala UI" panose="020B0502040204020203" pitchFamily="34" charset="0"/>
              <a:cs typeface="Nirmala UI" panose="020B0502040204020203" pitchFamily="34" charset="0"/>
            </a:endParaRPr>
          </a:p>
          <a:p>
            <a:endParaRPr lang="or-IN" sz="4400" b="1" dirty="0">
              <a:solidFill>
                <a:srgbClr val="ED7D31">
                  <a:lumMod val="50000"/>
                </a:srgbClr>
              </a:solidFill>
              <a:latin typeface="Nirmala UI" panose="020B0502040204020203" pitchFamily="34" charset="0"/>
              <a:cs typeface="Nirmala UI" panose="020B0502040204020203" pitchFamily="34" charset="0"/>
            </a:endParaRPr>
          </a:p>
        </p:txBody>
      </p:sp>
      <p:sp>
        <p:nvSpPr>
          <p:cNvPr id="3" name="TextBox 2"/>
          <p:cNvSpPr txBox="1"/>
          <p:nvPr/>
        </p:nvSpPr>
        <p:spPr>
          <a:xfrm>
            <a:off x="688089" y="844016"/>
            <a:ext cx="10012257" cy="5546070"/>
          </a:xfrm>
          <a:prstGeom prst="rect">
            <a:avLst/>
          </a:prstGeom>
          <a:noFill/>
        </p:spPr>
        <p:txBody>
          <a:bodyPr wrap="square" rtlCol="0">
            <a:spAutoFit/>
          </a:bodyPr>
          <a:lstStyle/>
          <a:p>
            <a:pPr>
              <a:lnSpc>
                <a:spcPct val="200000"/>
              </a:lnSpc>
            </a:pPr>
            <a:r>
              <a:rPr lang="en-US" b="1" dirty="0" err="1">
                <a:latin typeface="Nirmala UI" panose="020B0502040204020203" pitchFamily="34" charset="0"/>
                <a:ea typeface="Arial" panose="020B0604020202020204" pitchFamily="34" charset="0"/>
                <a:cs typeface="Nirmala UI" panose="020B0502040204020203" pitchFamily="34" charset="0"/>
              </a:rPr>
              <a:t>ଭାଦ୍ରବ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ମାସର</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ଶୁକ୍ଳ</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ଚତୁର୍ଥୀ</a:t>
            </a:r>
            <a:r>
              <a:rPr lang="or-IN" b="1" dirty="0">
                <a:latin typeface="Nirmala UI" panose="020B0502040204020203" pitchFamily="34" charset="0"/>
                <a:ea typeface="Arial" panose="020B0604020202020204" pitchFamily="34" charset="0"/>
                <a:cs typeface="Nirmala UI" panose="020B0502040204020203" pitchFamily="34" charset="0"/>
              </a:rPr>
              <a:t> ,                                                                     </a:t>
            </a:r>
            <a:r>
              <a:rPr lang="en-US" b="1" dirty="0" err="1">
                <a:latin typeface="Nirmala UI" panose="020B0502040204020203" pitchFamily="34" charset="0"/>
                <a:ea typeface="Arial" panose="020B0604020202020204" pitchFamily="34" charset="0"/>
                <a:cs typeface="Nirmala UI" panose="020B0502040204020203" pitchFamily="34" charset="0"/>
              </a:rPr>
              <a:t>ଉଲ୍ଲାସ</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ମନରେ</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ଆସ</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ବିଦ୍ୟାର୍ଥୀ</a:t>
            </a:r>
            <a:endParaRPr lang="en-US" b="1" dirty="0">
              <a:latin typeface="Nirmala UI" panose="020B0502040204020203" pitchFamily="34" charset="0"/>
              <a:ea typeface="Arial" panose="020B0604020202020204" pitchFamily="34" charset="0"/>
              <a:cs typeface="Nirmala UI" panose="020B0502040204020203" pitchFamily="34" charset="0"/>
            </a:endParaRPr>
          </a:p>
          <a:p>
            <a:pPr>
              <a:lnSpc>
                <a:spcPct val="200000"/>
              </a:lnSpc>
            </a:pPr>
            <a:r>
              <a:rPr lang="en-US" b="1" dirty="0" err="1">
                <a:latin typeface="Nirmala UI" panose="020B0502040204020203" pitchFamily="34" charset="0"/>
                <a:ea typeface="Arial" panose="020B0604020202020204" pitchFamily="34" charset="0"/>
                <a:cs typeface="Nirmala UI" panose="020B0502040204020203" pitchFamily="34" charset="0"/>
              </a:rPr>
              <a:t>ଗଣପତି</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ଗଣନାଥ</a:t>
            </a:r>
            <a:r>
              <a:rPr lang="or-IN"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ପୂଜିବା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ଭକ୍ତିରେ</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ପତ୍ର</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ପୁଷ୍ପ</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ଫଳେ</a:t>
            </a:r>
            <a:r>
              <a:rPr lang="en-US" b="1" dirty="0">
                <a:latin typeface="Nirmala UI" panose="020B0502040204020203" pitchFamily="34" charset="0"/>
                <a:ea typeface="Arial" panose="020B0604020202020204" pitchFamily="34" charset="0"/>
                <a:cs typeface="Nirmala UI" panose="020B0502040204020203" pitchFamily="34" charset="0"/>
              </a:rPr>
              <a:t> </a:t>
            </a:r>
          </a:p>
          <a:p>
            <a:pPr>
              <a:lnSpc>
                <a:spcPct val="200000"/>
              </a:lnSpc>
            </a:pPr>
            <a:r>
              <a:rPr lang="or-IN"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କରି</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ତାଙ୍କୁ</a:t>
            </a:r>
            <a:r>
              <a:rPr lang="en-US" b="1" dirty="0">
                <a:latin typeface="Nirmala UI" panose="020B0502040204020203" pitchFamily="34" charset="0"/>
                <a:ea typeface="Arial" panose="020B0604020202020204" pitchFamily="34" charset="0"/>
                <a:cs typeface="Nirmala UI" panose="020B0502040204020203" pitchFamily="34" charset="0"/>
              </a:rPr>
              <a:t> ପ୍ରଣିପାତ।୧</a:t>
            </a:r>
          </a:p>
          <a:p>
            <a:pPr>
              <a:lnSpc>
                <a:spcPct val="200000"/>
              </a:lnSpc>
            </a:pPr>
            <a:r>
              <a:rPr lang="en-US" b="1" dirty="0" err="1">
                <a:latin typeface="Nirmala UI" panose="020B0502040204020203" pitchFamily="34" charset="0"/>
                <a:ea typeface="Arial" panose="020B0604020202020204" pitchFamily="34" charset="0"/>
                <a:cs typeface="Nirmala UI" panose="020B0502040204020203" pitchFamily="34" charset="0"/>
              </a:rPr>
              <a:t>କରିବା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ତୋରଣ</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ସାଜିବା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ବେଦି</a:t>
            </a:r>
            <a:r>
              <a:rPr lang="or-IN" b="1" dirty="0">
                <a:latin typeface="Nirmala UI" panose="020B0502040204020203" pitchFamily="34" charset="0"/>
                <a:ea typeface="Arial" panose="020B0604020202020204" pitchFamily="34" charset="0"/>
                <a:cs typeface="Nirmala UI" panose="020B0502040204020203" pitchFamily="34" charset="0"/>
              </a:rPr>
              <a:t> ,                                                                 </a:t>
            </a:r>
            <a:r>
              <a:rPr lang="en-US" b="1" dirty="0" err="1">
                <a:latin typeface="Nirmala UI" panose="020B0502040204020203" pitchFamily="34" charset="0"/>
                <a:ea typeface="Arial" panose="020B0604020202020204" pitchFamily="34" charset="0"/>
                <a:cs typeface="Nirmala UI" panose="020B0502040204020203" pitchFamily="34" charset="0"/>
              </a:rPr>
              <a:t>ଦେବା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ନଇବେଦ୍ୟ</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ଲଡୁ</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କାକୁଡି</a:t>
            </a:r>
            <a:endParaRPr lang="en-US" b="1" dirty="0">
              <a:latin typeface="Nirmala UI" panose="020B0502040204020203" pitchFamily="34" charset="0"/>
              <a:ea typeface="Arial" panose="020B0604020202020204" pitchFamily="34" charset="0"/>
              <a:cs typeface="Nirmala UI" panose="020B0502040204020203" pitchFamily="34" charset="0"/>
            </a:endParaRPr>
          </a:p>
          <a:p>
            <a:pPr>
              <a:lnSpc>
                <a:spcPct val="200000"/>
              </a:lnSpc>
            </a:pPr>
            <a:r>
              <a:rPr lang="en-US" b="1" dirty="0" err="1">
                <a:latin typeface="Nirmala UI" panose="020B0502040204020203" pitchFamily="34" charset="0"/>
                <a:ea typeface="Arial" panose="020B0604020202020204" pitchFamily="34" charset="0"/>
                <a:cs typeface="Nirmala UI" panose="020B0502040204020203" pitchFamily="34" charset="0"/>
              </a:rPr>
              <a:t>ମୋଦକ</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ଭଳିକି</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ଭଳି</a:t>
            </a:r>
            <a:r>
              <a:rPr lang="or-IN" b="1" dirty="0">
                <a:latin typeface="Nirmala UI" panose="020B0502040204020203" pitchFamily="34" charset="0"/>
                <a:ea typeface="Arial" panose="020B0604020202020204" pitchFamily="34" charset="0"/>
                <a:cs typeface="Nirmala UI" panose="020B0502040204020203" pitchFamily="34" charset="0"/>
              </a:rPr>
              <a:t> ,                                                                              </a:t>
            </a:r>
            <a:r>
              <a:rPr lang="en-US" b="1" dirty="0" err="1">
                <a:latin typeface="Nirmala UI" panose="020B0502040204020203" pitchFamily="34" charset="0"/>
                <a:ea typeface="Arial" panose="020B0604020202020204" pitchFamily="34" charset="0"/>
                <a:cs typeface="Nirmala UI" panose="020B0502040204020203" pitchFamily="34" charset="0"/>
              </a:rPr>
              <a:t>ଅର୍ପିବା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ଯତନେ</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ଶୁଦ୍ଧ</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ପୂତ</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ମନେ</a:t>
            </a:r>
            <a:endParaRPr lang="en-US" b="1" dirty="0">
              <a:latin typeface="Nirmala UI" panose="020B0502040204020203" pitchFamily="34" charset="0"/>
              <a:ea typeface="Arial" panose="020B0604020202020204" pitchFamily="34" charset="0"/>
              <a:cs typeface="Nirmala UI" panose="020B0502040204020203" pitchFamily="34" charset="0"/>
            </a:endParaRPr>
          </a:p>
          <a:p>
            <a:pPr>
              <a:lnSpc>
                <a:spcPct val="200000"/>
              </a:lnSpc>
            </a:pPr>
            <a:r>
              <a:rPr lang="or-IN"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ତାଙ୍କୁ</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ସୁମରଣା</a:t>
            </a:r>
            <a:r>
              <a:rPr lang="en-US" b="1" dirty="0">
                <a:latin typeface="Nirmala UI" panose="020B0502040204020203" pitchFamily="34" charset="0"/>
                <a:ea typeface="Arial" panose="020B0604020202020204" pitchFamily="34" charset="0"/>
                <a:cs typeface="Nirmala UI" panose="020B0502040204020203" pitchFamily="34" charset="0"/>
              </a:rPr>
              <a:t> କରି।୨</a:t>
            </a:r>
          </a:p>
          <a:p>
            <a:pPr>
              <a:lnSpc>
                <a:spcPct val="200000"/>
              </a:lnSpc>
            </a:pPr>
            <a:r>
              <a:rPr lang="en-US" b="1" dirty="0" err="1">
                <a:latin typeface="Nirmala UI" panose="020B0502040204020203" pitchFamily="34" charset="0"/>
                <a:ea typeface="Arial" panose="020B0604020202020204" pitchFamily="34" charset="0"/>
                <a:cs typeface="Nirmala UI" panose="020B0502040204020203" pitchFamily="34" charset="0"/>
              </a:rPr>
              <a:t>ବିଘ୍ନ</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ବିନାଶନ</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ହେବେ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ପ୍ରସନ୍ନ</a:t>
            </a:r>
            <a:r>
              <a:rPr lang="or-IN" b="1" dirty="0">
                <a:latin typeface="Nirmala UI" panose="020B0502040204020203" pitchFamily="34" charset="0"/>
                <a:ea typeface="Arial" panose="020B0604020202020204" pitchFamily="34" charset="0"/>
                <a:cs typeface="Nirmala UI" panose="020B0502040204020203" pitchFamily="34" charset="0"/>
              </a:rPr>
              <a:t> ,                                                                     </a:t>
            </a:r>
            <a:r>
              <a:rPr lang="en-US" b="1" dirty="0" err="1">
                <a:latin typeface="Nirmala UI" panose="020B0502040204020203" pitchFamily="34" charset="0"/>
                <a:ea typeface="Arial" panose="020B0604020202020204" pitchFamily="34" charset="0"/>
                <a:cs typeface="Nirmala UI" panose="020B0502040204020203" pitchFamily="34" charset="0"/>
              </a:rPr>
              <a:t>ବିଦ୍ୟା</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ବୁଦ୍ଧି</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ଦେବେ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ବଢିବ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ଜ୍ଞାନ</a:t>
            </a:r>
            <a:endParaRPr lang="en-US" b="1" dirty="0">
              <a:latin typeface="Nirmala UI" panose="020B0502040204020203" pitchFamily="34" charset="0"/>
              <a:ea typeface="Arial" panose="020B0604020202020204" pitchFamily="34" charset="0"/>
              <a:cs typeface="Nirmala UI" panose="020B0502040204020203" pitchFamily="34" charset="0"/>
            </a:endParaRPr>
          </a:p>
          <a:p>
            <a:pPr>
              <a:lnSpc>
                <a:spcPct val="200000"/>
              </a:lnSpc>
            </a:pPr>
            <a:r>
              <a:rPr lang="en-US" b="1" dirty="0" err="1">
                <a:latin typeface="Nirmala UI" panose="020B0502040204020203" pitchFamily="34" charset="0"/>
                <a:ea typeface="Arial" panose="020B0604020202020204" pitchFamily="34" charset="0"/>
                <a:cs typeface="Nirmala UI" panose="020B0502040204020203" pitchFamily="34" charset="0"/>
              </a:rPr>
              <a:t>ଲଭିବା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ତାଙ୍କରି</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କୃପା</a:t>
            </a:r>
            <a:r>
              <a:rPr lang="or-IN" b="1" dirty="0">
                <a:latin typeface="Nirmala UI" panose="020B0502040204020203" pitchFamily="34" charset="0"/>
                <a:ea typeface="Arial" panose="020B0604020202020204" pitchFamily="34" charset="0"/>
                <a:cs typeface="Nirmala UI" panose="020B0502040204020203" pitchFamily="34" charset="0"/>
              </a:rPr>
              <a:t> ,                                                                              </a:t>
            </a:r>
            <a:r>
              <a:rPr lang="en-US" b="1" dirty="0" err="1">
                <a:latin typeface="Nirmala UI" panose="020B0502040204020203" pitchFamily="34" charset="0"/>
                <a:ea typeface="Arial" panose="020B0604020202020204" pitchFamily="34" charset="0"/>
                <a:cs typeface="Nirmala UI" panose="020B0502040204020203" pitchFamily="34" charset="0"/>
              </a:rPr>
              <a:t>ଜୀବନର</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ପଥେ</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ଚାଲିବା</a:t>
            </a:r>
            <a:r>
              <a:rPr lang="en-US"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ନିରତେ</a:t>
            </a:r>
            <a:endParaRPr lang="en-US" b="1" dirty="0">
              <a:latin typeface="Nirmala UI" panose="020B0502040204020203" pitchFamily="34" charset="0"/>
              <a:ea typeface="Arial" panose="020B0604020202020204" pitchFamily="34" charset="0"/>
              <a:cs typeface="Nirmala UI" panose="020B0502040204020203" pitchFamily="34" charset="0"/>
            </a:endParaRPr>
          </a:p>
          <a:p>
            <a:pPr>
              <a:lnSpc>
                <a:spcPct val="200000"/>
              </a:lnSpc>
            </a:pPr>
            <a:r>
              <a:rPr lang="or-IN" b="1" dirty="0">
                <a:latin typeface="Nirmala UI" panose="020B0502040204020203" pitchFamily="34" charset="0"/>
                <a:ea typeface="Arial" panose="020B0604020202020204" pitchFamily="34" charset="0"/>
                <a:cs typeface="Nirmala UI" panose="020B0502040204020203" pitchFamily="34" charset="0"/>
              </a:rPr>
              <a:t>                                                       </a:t>
            </a:r>
            <a:r>
              <a:rPr lang="en-US" b="1" dirty="0" err="1">
                <a:latin typeface="Nirmala UI" panose="020B0502040204020203" pitchFamily="34" charset="0"/>
                <a:ea typeface="Arial" panose="020B0604020202020204" pitchFamily="34" charset="0"/>
                <a:cs typeface="Nirmala UI" panose="020B0502040204020203" pitchFamily="34" charset="0"/>
              </a:rPr>
              <a:t>ହୋଇବା</a:t>
            </a:r>
            <a:r>
              <a:rPr lang="en-US" b="1" dirty="0">
                <a:latin typeface="Nirmala UI" panose="020B0502040204020203" pitchFamily="34" charset="0"/>
                <a:ea typeface="Arial" panose="020B0604020202020204" pitchFamily="34" charset="0"/>
                <a:cs typeface="Nirmala UI" panose="020B0502040204020203" pitchFamily="34" charset="0"/>
              </a:rPr>
              <a:t> ଜଗତଜୀତା।୩</a:t>
            </a:r>
          </a:p>
          <a:p>
            <a:pPr>
              <a:lnSpc>
                <a:spcPct val="200000"/>
              </a:lnSpc>
              <a:spcAft>
                <a:spcPts val="0"/>
              </a:spcAft>
            </a:pPr>
            <a:endParaRPr lang="or-IN" b="1" dirty="0">
              <a:latin typeface="Nirmala UI" panose="020B0502040204020203" pitchFamily="34" charset="0"/>
              <a:ea typeface="Arial" panose="020B0604020202020204" pitchFamily="34" charset="0"/>
              <a:cs typeface="Nirmala UI" panose="020B0502040204020203" pitchFamily="34" charset="0"/>
            </a:endParaRPr>
          </a:p>
        </p:txBody>
      </p:sp>
      <p:pic>
        <p:nvPicPr>
          <p:cNvPr id="4" name="WhatsApp Audio 2023-11-16 at 8.38.40 PM (1)">
            <a:hlinkClick r:id="" action="ppaction://media"/>
            <a:extLst>
              <a:ext uri="{FF2B5EF4-FFF2-40B4-BE49-F238E27FC236}">
                <a16:creationId xmlns:a16="http://schemas.microsoft.com/office/drawing/2014/main" id="{68ABDFB9-D49B-5EBA-26F4-9D16495337F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18099" y="308"/>
            <a:ext cx="1687416" cy="1687416"/>
          </a:xfrm>
          <a:prstGeom prst="rect">
            <a:avLst/>
          </a:prstGeom>
        </p:spPr>
      </p:pic>
    </p:spTree>
    <p:extLst>
      <p:ext uri="{BB962C8B-B14F-4D97-AF65-F5344CB8AC3E}">
        <p14:creationId xmlns:p14="http://schemas.microsoft.com/office/powerpoint/2010/main" val="19581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5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43F0BF-872B-49E6-9EFA-708BCDE2E3CC}"/>
              </a:ext>
            </a:extLst>
          </p:cNvPr>
          <p:cNvSpPr txBox="1"/>
          <p:nvPr/>
        </p:nvSpPr>
        <p:spPr>
          <a:xfrm>
            <a:off x="390291" y="188626"/>
            <a:ext cx="9753599"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400" b="1" i="0" u="none" strike="noStrike" kern="0" cap="none" spc="0" normalizeH="0" baseline="0" noProof="0">
                <a:ln>
                  <a:noFill/>
                </a:ln>
                <a:solidFill>
                  <a:srgbClr val="ED7D31">
                    <a:lumMod val="50000"/>
                  </a:srgbClr>
                </a:solidFill>
                <a:effectLst/>
                <a:uLnTx/>
                <a:uFillTx/>
                <a:latin typeface="Nirmala UI" panose="020B0502040204020203" pitchFamily="34" charset="0"/>
                <a:cs typeface="Nirmala UI" panose="020B0502040204020203" pitchFamily="34" charset="0"/>
              </a:rPr>
              <a:t>୫)ବିଷୟ </a:t>
            </a:r>
            <a:r>
              <a:rPr kumimoji="0" lang="or-IN" sz="4400" b="1" i="0" u="none" strike="noStrike" kern="0" cap="none" spc="0" normalizeH="0" baseline="0" noProof="0" dirty="0">
                <a:ln>
                  <a:noFill/>
                </a:ln>
                <a:solidFill>
                  <a:srgbClr val="ED7D31">
                    <a:lumMod val="50000"/>
                  </a:srgbClr>
                </a:solidFill>
                <a:effectLst/>
                <a:uLnTx/>
                <a:uFillTx/>
                <a:latin typeface="Nirmala UI" panose="020B0502040204020203" pitchFamily="34" charset="0"/>
                <a:cs typeface="Nirmala UI" panose="020B0502040204020203" pitchFamily="34" charset="0"/>
              </a:rPr>
              <a:t>ସମ୍ବନ୍ଧିତ ଦଳଗତ  କାର୍ଯ୍ୟ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ED7D31">
                  <a:lumMod val="50000"/>
                </a:srgbClr>
              </a:solidFill>
              <a:effectLst/>
              <a:uLnTx/>
              <a:uFillTx/>
            </a:endParaRPr>
          </a:p>
        </p:txBody>
      </p:sp>
      <p:sp>
        <p:nvSpPr>
          <p:cNvPr id="4" name="TextBox 3">
            <a:extLst>
              <a:ext uri="{FF2B5EF4-FFF2-40B4-BE49-F238E27FC236}">
                <a16:creationId xmlns:a16="http://schemas.microsoft.com/office/drawing/2014/main" id="{ED29E30D-B379-45AB-9DBF-65D637B510FE}"/>
              </a:ext>
            </a:extLst>
          </p:cNvPr>
          <p:cNvSpPr txBox="1"/>
          <p:nvPr/>
        </p:nvSpPr>
        <p:spPr>
          <a:xfrm>
            <a:off x="671413" y="1338425"/>
            <a:ext cx="10485081" cy="6606232"/>
          </a:xfrm>
          <a:prstGeom prst="rect">
            <a:avLst/>
          </a:prstGeom>
          <a:noFill/>
        </p:spPr>
        <p:txBody>
          <a:bodyPr wrap="square" rtlCol="0">
            <a:spAutoFit/>
          </a:bodyPr>
          <a:lstStyle/>
          <a:p>
            <a:pPr>
              <a:lnSpc>
                <a:spcPct val="115000"/>
              </a:lnSpc>
              <a:spcAft>
                <a:spcPts val="1000"/>
              </a:spcAft>
              <a:tabLst>
                <a:tab pos="1597025" algn="l"/>
              </a:tabLst>
            </a:pPr>
            <a:r>
              <a:rPr lang="en-US" sz="2400" dirty="0">
                <a:effectLst/>
                <a:latin typeface="Nirmala UI" panose="020B0502040204020203" pitchFamily="34" charset="0"/>
                <a:ea typeface="Calibri" panose="020F0502020204030204" pitchFamily="34" charset="0"/>
                <a:cs typeface="Kalinga" panose="020B0502040204020203" pitchFamily="34" charset="0"/>
              </a:rPr>
              <a:t> </a:t>
            </a:r>
            <a:r>
              <a:rPr lang="or-IN" sz="2000" b="1" dirty="0">
                <a:effectLst/>
                <a:latin typeface="Calibri" panose="020F0502020204030204" pitchFamily="34" charset="0"/>
                <a:ea typeface="Calibri" panose="020F0502020204030204" pitchFamily="34" charset="0"/>
                <a:cs typeface="Nirmala UI" panose="020B0502040204020203" pitchFamily="34" charset="0"/>
              </a:rPr>
              <a:t>(କ)ଆସ ଅଧା ଲେଖା ଥିବା ଧାଡିଗୁଡିକ ପୂରଣ କରିବା।</a:t>
            </a:r>
          </a:p>
          <a:p>
            <a:pPr>
              <a:lnSpc>
                <a:spcPct val="115000"/>
              </a:lnSpc>
              <a:spcAft>
                <a:spcPts val="1000"/>
              </a:spcAft>
              <a:tabLst>
                <a:tab pos="1597025" algn="l"/>
              </a:tabLst>
            </a:pPr>
            <a:r>
              <a:rPr lang="or-IN" sz="2400" dirty="0">
                <a:solidFill>
                  <a:srgbClr val="0070C0"/>
                </a:solidFill>
                <a:effectLst/>
                <a:latin typeface="Calibri" panose="020F0502020204030204" pitchFamily="34" charset="0"/>
                <a:ea typeface="Calibri" panose="020F0502020204030204" pitchFamily="34" charset="0"/>
                <a:cs typeface="Nirmala UI" panose="020B0502040204020203" pitchFamily="34" charset="0"/>
              </a:rPr>
              <a:t>     </a:t>
            </a:r>
            <a:r>
              <a:rPr lang="or-IN" sz="1600" b="1" dirty="0">
                <a:solidFill>
                  <a:srgbClr val="00B0F0"/>
                </a:solidFill>
                <a:latin typeface="Nirmala UI" panose="020B0502040204020203" pitchFamily="34" charset="0"/>
                <a:cs typeface="Nirmala UI" panose="020B0502040204020203" pitchFamily="34" charset="0"/>
              </a:rPr>
              <a:t> </a:t>
            </a:r>
            <a:r>
              <a:rPr lang="or-IN" sz="1600" b="1" dirty="0">
                <a:solidFill>
                  <a:srgbClr val="002060"/>
                </a:solidFill>
                <a:latin typeface="Nirmala UI" panose="020B0502040204020203" pitchFamily="34" charset="0"/>
                <a:cs typeface="Nirmala UI" panose="020B0502040204020203" pitchFamily="34" charset="0"/>
              </a:rPr>
              <a:t>ନମୋ ଗଣେଶ ବିଘ୍ନେଶ</a:t>
            </a:r>
            <a:r>
              <a:rPr lang="or-IN" sz="1600" b="1" dirty="0">
                <a:solidFill>
                  <a:srgbClr val="002060"/>
                </a:solidFill>
                <a:effectLst/>
                <a:latin typeface="Calibri" panose="020F0502020204030204" pitchFamily="34" charset="0"/>
                <a:ea typeface="Calibri" panose="020F0502020204030204" pitchFamily="34" charset="0"/>
                <a:cs typeface="Nirmala UI" panose="020B0502040204020203" pitchFamily="34" charset="0"/>
              </a:rPr>
              <a:t> .............................</a:t>
            </a:r>
          </a:p>
          <a:p>
            <a:pPr>
              <a:lnSpc>
                <a:spcPct val="115000"/>
              </a:lnSpc>
              <a:spcAft>
                <a:spcPts val="1000"/>
              </a:spcAft>
              <a:tabLst>
                <a:tab pos="1597025" algn="l"/>
              </a:tabLst>
            </a:pPr>
            <a:r>
              <a:rPr lang="or-IN" sz="1600" b="1" dirty="0">
                <a:solidFill>
                  <a:srgbClr val="002060"/>
                </a:solidFill>
                <a:effectLst/>
                <a:latin typeface="Calibri" panose="020F0502020204030204" pitchFamily="34" charset="0"/>
                <a:ea typeface="Calibri" panose="020F0502020204030204" pitchFamily="34" charset="0"/>
                <a:cs typeface="Nirmala UI" panose="020B0502040204020203" pitchFamily="34" charset="0"/>
              </a:rPr>
              <a:t>         .........................</a:t>
            </a:r>
            <a:r>
              <a:rPr lang="or-IN" sz="1600" b="1" dirty="0">
                <a:solidFill>
                  <a:srgbClr val="002060"/>
                </a:solidFill>
                <a:latin typeface="Nirmala UI" panose="020B0502040204020203" pitchFamily="34" charset="0"/>
                <a:cs typeface="Nirmala UI" panose="020B0502040204020203" pitchFamily="34" charset="0"/>
              </a:rPr>
              <a:t> ସର୍ବସିଦ୍ଧି ପ୍ରତ୍ୟୁଭବ</a:t>
            </a:r>
            <a:r>
              <a:rPr lang="or-IN" sz="1600" b="1" dirty="0">
                <a:solidFill>
                  <a:srgbClr val="002060"/>
                </a:solidFill>
                <a:effectLst/>
                <a:latin typeface="Calibri" panose="020F0502020204030204" pitchFamily="34" charset="0"/>
                <a:ea typeface="Calibri" panose="020F0502020204030204" pitchFamily="34" charset="0"/>
                <a:cs typeface="Nirmala UI" panose="020B0502040204020203" pitchFamily="34" charset="0"/>
              </a:rPr>
              <a:t>।</a:t>
            </a:r>
          </a:p>
          <a:p>
            <a:pPr>
              <a:lnSpc>
                <a:spcPct val="115000"/>
              </a:lnSpc>
              <a:spcAft>
                <a:spcPts val="1000"/>
              </a:spcAft>
              <a:tabLst>
                <a:tab pos="1597025" algn="l"/>
              </a:tabLst>
            </a:pPr>
            <a:endParaRPr lang="or-IN" sz="1600" b="1" dirty="0">
              <a:solidFill>
                <a:srgbClr val="002060"/>
              </a:solidFill>
              <a:effectLst/>
              <a:latin typeface="Calibri" panose="020F0502020204030204" pitchFamily="34" charset="0"/>
              <a:ea typeface="Calibri" panose="020F0502020204030204" pitchFamily="34" charset="0"/>
              <a:cs typeface="Nirmala UI" panose="020B0502040204020203" pitchFamily="34" charset="0"/>
            </a:endParaRPr>
          </a:p>
          <a:p>
            <a:pPr>
              <a:lnSpc>
                <a:spcPct val="115000"/>
              </a:lnSpc>
              <a:spcAft>
                <a:spcPts val="1000"/>
              </a:spcAft>
              <a:tabLst>
                <a:tab pos="1597025" algn="l"/>
              </a:tabLst>
            </a:pPr>
            <a:r>
              <a:rPr lang="or-IN" sz="2400" dirty="0">
                <a:effectLst/>
                <a:latin typeface="Calibri" panose="020F0502020204030204" pitchFamily="34" charset="0"/>
                <a:ea typeface="Calibri" panose="020F0502020204030204" pitchFamily="34" charset="0"/>
                <a:cs typeface="Nirmala UI" panose="020B0502040204020203" pitchFamily="34" charset="0"/>
              </a:rPr>
              <a:t> </a:t>
            </a:r>
            <a:r>
              <a:rPr lang="or-IN" sz="2000" b="1" dirty="0">
                <a:effectLst/>
                <a:latin typeface="Calibri" panose="020F0502020204030204" pitchFamily="34" charset="0"/>
                <a:ea typeface="Calibri" panose="020F0502020204030204" pitchFamily="34" charset="0"/>
                <a:cs typeface="Nirmala UI" panose="020B0502040204020203" pitchFamily="34" charset="0"/>
              </a:rPr>
              <a:t>ଖ)ଏମାନଙ୍କ ମଧ୍ୟରୁ କେଉଁ ବାକ୍ୟଟି ଠିକ୍ କୁହ ତ </a:t>
            </a:r>
            <a:r>
              <a:rPr lang="en-IN" sz="2000" b="1" dirty="0">
                <a:solidFill>
                  <a:prstClr val="black"/>
                </a:solidFill>
                <a:latin typeface="Nirmala UI" panose="020B0502040204020203" pitchFamily="34" charset="0"/>
                <a:ea typeface="Arial" panose="020B0604020202020204" pitchFamily="34" charset="0"/>
              </a:rPr>
              <a:t>?</a:t>
            </a:r>
            <a:endParaRPr lang="or-IN" sz="2000" b="1" dirty="0">
              <a:solidFill>
                <a:prstClr val="black"/>
              </a:solidFill>
              <a:latin typeface="Nirmala UI" panose="020B0502040204020203" pitchFamily="34" charset="0"/>
              <a:ea typeface="Arial" panose="020B0604020202020204" pitchFamily="34" charset="0"/>
            </a:endParaRPr>
          </a:p>
          <a:p>
            <a:pPr marL="342900" lvl="0" indent="-342900">
              <a:lnSpc>
                <a:spcPct val="115000"/>
              </a:lnSpc>
              <a:spcAft>
                <a:spcPts val="1000"/>
              </a:spcAft>
              <a:buFont typeface="Wingdings" panose="05000000000000000000" pitchFamily="2" charset="2"/>
              <a:buChar char="v"/>
              <a:tabLst>
                <a:tab pos="1597025" algn="l"/>
                <a:tab pos="4053205" algn="l"/>
              </a:tabLst>
            </a:pPr>
            <a:r>
              <a:rPr lang="or-IN" sz="1600" b="1" dirty="0">
                <a:solidFill>
                  <a:srgbClr val="002060"/>
                </a:solidFill>
                <a:latin typeface="Nirmala UI" panose="020B0502040204020203" pitchFamily="34" charset="0"/>
                <a:cs typeface="Nirmala UI" panose="020B0502040204020203" pitchFamily="34" charset="0"/>
              </a:rPr>
              <a:t>ଗଣେଶ ପୂଜା ଆଶ୍ୱିନ ମାସରେ ପାଳନ ହୁଏ।</a:t>
            </a:r>
          </a:p>
          <a:p>
            <a:pPr marL="342900" lvl="0" indent="-342900">
              <a:lnSpc>
                <a:spcPct val="115000"/>
              </a:lnSpc>
              <a:spcAft>
                <a:spcPts val="1000"/>
              </a:spcAft>
              <a:buFont typeface="Wingdings" panose="05000000000000000000" pitchFamily="2" charset="2"/>
              <a:buChar char="v"/>
              <a:tabLst>
                <a:tab pos="1597025" algn="l"/>
                <a:tab pos="4053205" algn="l"/>
              </a:tabLst>
            </a:pPr>
            <a:r>
              <a:rPr lang="or-IN" sz="1600" b="1" dirty="0">
                <a:solidFill>
                  <a:srgbClr val="002060"/>
                </a:solidFill>
                <a:latin typeface="Nirmala UI" panose="020B0502040204020203" pitchFamily="34" charset="0"/>
                <a:cs typeface="Nirmala UI" panose="020B0502040204020203" pitchFamily="34" charset="0"/>
              </a:rPr>
              <a:t>ପାପୀମାନଙ୍କୁ ମାରିବା ପାଇଁ ଗଣେଶ ପର୍ଶୁ ଧାରଣ କରିଛନ୍ତି ।</a:t>
            </a:r>
          </a:p>
          <a:p>
            <a:pPr marL="342900" lvl="0" indent="-342900">
              <a:lnSpc>
                <a:spcPct val="115000"/>
              </a:lnSpc>
              <a:spcAft>
                <a:spcPts val="1000"/>
              </a:spcAft>
              <a:buFont typeface="Wingdings" panose="05000000000000000000" pitchFamily="2" charset="2"/>
              <a:buChar char="v"/>
              <a:tabLst>
                <a:tab pos="1597025" algn="l"/>
                <a:tab pos="4053205" algn="l"/>
              </a:tabLst>
            </a:pPr>
            <a:r>
              <a:rPr lang="or-IN" sz="1600" b="1" dirty="0">
                <a:solidFill>
                  <a:srgbClr val="002060"/>
                </a:solidFill>
                <a:latin typeface="Nirmala UI" panose="020B0502040204020203" pitchFamily="34" charset="0"/>
                <a:cs typeface="Nirmala UI" panose="020B0502040204020203" pitchFamily="34" charset="0"/>
              </a:rPr>
              <a:t>ହାତୀର ବଡ କାନ ଆମକୁ ଭଲ କଥା ଶୁଣିବାକୁ ଶିକ୍ଷା ଦିଏ ।</a:t>
            </a:r>
          </a:p>
          <a:p>
            <a:pPr marL="342900" lvl="0" indent="-342900">
              <a:lnSpc>
                <a:spcPct val="115000"/>
              </a:lnSpc>
              <a:spcAft>
                <a:spcPts val="1000"/>
              </a:spcAft>
              <a:buFont typeface="Wingdings" panose="05000000000000000000" pitchFamily="2" charset="2"/>
              <a:buChar char="v"/>
              <a:tabLst>
                <a:tab pos="1597025" algn="l"/>
                <a:tab pos="4053205" algn="l"/>
              </a:tabLst>
            </a:pPr>
            <a:r>
              <a:rPr lang="or-IN" sz="1600" b="1" dirty="0">
                <a:solidFill>
                  <a:srgbClr val="002060"/>
                </a:solidFill>
                <a:latin typeface="Nirmala UI" panose="020B0502040204020203" pitchFamily="34" charset="0"/>
                <a:cs typeface="Nirmala UI" panose="020B0502040204020203" pitchFamily="34" charset="0"/>
              </a:rPr>
              <a:t>ମୋଦକ ଆମକୁ ମସଲାଯୁକ୍ତ ଖାଦ୍ୟ ଖାଇବାକୁ ପ୍ରେରଣା ଦିଏ ।</a:t>
            </a:r>
          </a:p>
          <a:p>
            <a:pPr lvl="0">
              <a:lnSpc>
                <a:spcPct val="115000"/>
              </a:lnSpc>
              <a:spcAft>
                <a:spcPts val="1000"/>
              </a:spcAft>
              <a:tabLst>
                <a:tab pos="1597025" algn="l"/>
                <a:tab pos="4053205" algn="l"/>
              </a:tabLst>
            </a:pPr>
            <a:endParaRPr lang="or-IN" sz="1600" b="1" dirty="0">
              <a:solidFill>
                <a:srgbClr val="002060"/>
              </a:solidFill>
              <a:latin typeface="Nirmala UI" panose="020B0502040204020203" pitchFamily="34" charset="0"/>
              <a:cs typeface="Nirmala UI" panose="020B0502040204020203" pitchFamily="34" charset="0"/>
            </a:endParaRPr>
          </a:p>
          <a:p>
            <a:pPr lvl="0">
              <a:lnSpc>
                <a:spcPct val="115000"/>
              </a:lnSpc>
              <a:spcAft>
                <a:spcPts val="1000"/>
              </a:spcAft>
              <a:tabLst>
                <a:tab pos="1597025" algn="l"/>
                <a:tab pos="4053205" algn="l"/>
              </a:tabLst>
            </a:pPr>
            <a:r>
              <a:rPr lang="or-IN" sz="2000" b="1" dirty="0">
                <a:latin typeface="Nirmala UI" panose="020B0502040204020203" pitchFamily="34" charset="0"/>
                <a:cs typeface="Nirmala UI" panose="020B0502040204020203" pitchFamily="34" charset="0"/>
              </a:rPr>
              <a:t>ଗ)ଗଣେଶଙ୍କର କେତୋଟି ନାମ କୁହ?</a:t>
            </a:r>
          </a:p>
          <a:p>
            <a:pPr marL="342900" lvl="0" indent="-342900">
              <a:lnSpc>
                <a:spcPct val="115000"/>
              </a:lnSpc>
              <a:spcAft>
                <a:spcPts val="1000"/>
              </a:spcAft>
              <a:buFont typeface="Wingdings" panose="05000000000000000000" pitchFamily="2" charset="2"/>
              <a:buChar char="v"/>
              <a:tabLst>
                <a:tab pos="1597025" algn="l"/>
                <a:tab pos="4053205" algn="l"/>
              </a:tabLst>
            </a:pPr>
            <a:endParaRPr lang="or-IN" sz="1600" b="1" dirty="0">
              <a:solidFill>
                <a:srgbClr val="0070C0"/>
              </a:solidFill>
              <a:latin typeface="Nirmala UI" panose="020B0502040204020203" pitchFamily="34" charset="0"/>
              <a:cs typeface="Nirmala UI" panose="020B0502040204020203" pitchFamily="34" charset="0"/>
            </a:endParaRPr>
          </a:p>
          <a:p>
            <a:pPr marL="342900" lvl="0" indent="-342900">
              <a:lnSpc>
                <a:spcPct val="115000"/>
              </a:lnSpc>
              <a:spcAft>
                <a:spcPts val="1000"/>
              </a:spcAft>
              <a:buFont typeface="Wingdings" panose="05000000000000000000" pitchFamily="2" charset="2"/>
              <a:buChar char="v"/>
              <a:tabLst>
                <a:tab pos="1597025" algn="l"/>
                <a:tab pos="4053205" algn="l"/>
              </a:tabLst>
            </a:pPr>
            <a:endParaRPr lang="or-IN" sz="1600" b="1" dirty="0">
              <a:solidFill>
                <a:srgbClr val="0070C0"/>
              </a:solidFill>
              <a:latin typeface="Nirmala UI" panose="020B0502040204020203" pitchFamily="34" charset="0"/>
              <a:cs typeface="Nirmala UI" panose="020B0502040204020203" pitchFamily="34" charset="0"/>
            </a:endParaRPr>
          </a:p>
          <a:p>
            <a:pPr marL="342900" lvl="0" indent="-342900">
              <a:lnSpc>
                <a:spcPct val="115000"/>
              </a:lnSpc>
              <a:spcAft>
                <a:spcPts val="1000"/>
              </a:spcAft>
              <a:buFont typeface="Wingdings" panose="05000000000000000000" pitchFamily="2" charset="2"/>
              <a:buChar char="v"/>
              <a:tabLst>
                <a:tab pos="1597025" algn="l"/>
                <a:tab pos="4053205" algn="l"/>
              </a:tabLst>
            </a:pPr>
            <a:endParaRPr lang="or-IN" sz="1600" b="1" dirty="0">
              <a:solidFill>
                <a:srgbClr val="0070C0"/>
              </a:solidFill>
              <a:latin typeface="Nirmala UI" panose="020B0502040204020203" pitchFamily="34" charset="0"/>
              <a:cs typeface="Nirmala UI" panose="020B0502040204020203" pitchFamily="34" charset="0"/>
            </a:endParaRPr>
          </a:p>
          <a:p>
            <a:pPr marL="342900" lvl="0" indent="-342900">
              <a:lnSpc>
                <a:spcPct val="115000"/>
              </a:lnSpc>
              <a:spcAft>
                <a:spcPts val="1000"/>
              </a:spcAft>
              <a:buFont typeface="Wingdings" panose="05000000000000000000" pitchFamily="2" charset="2"/>
              <a:buChar char="v"/>
              <a:tabLst>
                <a:tab pos="1597025" algn="l"/>
                <a:tab pos="4053205" algn="l"/>
              </a:tabLst>
            </a:pPr>
            <a:endParaRPr lang="or-IN" sz="1600" b="1" dirty="0">
              <a:solidFill>
                <a:srgbClr val="0070C0"/>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9836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4C4CE66-56C9-49D6-9166-056A570BA6A3}"/>
              </a:ext>
            </a:extLst>
          </p:cNvPr>
          <p:cNvSpPr txBox="1"/>
          <p:nvPr/>
        </p:nvSpPr>
        <p:spPr>
          <a:xfrm>
            <a:off x="490653" y="467418"/>
            <a:ext cx="822959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400" b="1" i="0" u="none" strike="noStrike" kern="0" cap="none" spc="0" normalizeH="0" baseline="0" noProof="0" dirty="0">
                <a:ln>
                  <a:noFill/>
                </a:ln>
                <a:solidFill>
                  <a:srgbClr val="7030A0"/>
                </a:solidFill>
                <a:effectLst/>
                <a:uLnTx/>
                <a:uFillTx/>
                <a:latin typeface="Nirmala UI" panose="020B0502040204020203" pitchFamily="34" charset="0"/>
                <a:cs typeface="Nirmala UI" panose="020B0502040204020203" pitchFamily="34" charset="0"/>
              </a:rPr>
              <a:t>ଝ) ସ୍ତୋତ୍ରର  ପୁନରାବୃତ୍ତି :-</a:t>
            </a:r>
            <a:endParaRPr kumimoji="0" lang="en-IN" sz="4400" b="1" i="0" u="none" strike="noStrike" kern="0" cap="none" spc="0" normalizeH="0" baseline="0" noProof="0" dirty="0">
              <a:ln>
                <a:noFill/>
              </a:ln>
              <a:solidFill>
                <a:srgbClr val="7030A0"/>
              </a:solidFill>
              <a:effectLst/>
              <a:uLnTx/>
              <a:uFillTx/>
              <a:latin typeface="Nirmala UI" panose="020B0502040204020203" pitchFamily="34" charset="0"/>
              <a:cs typeface="Nirmala UI" panose="020B0502040204020203" pitchFamily="34" charset="0"/>
            </a:endParaRPr>
          </a:p>
        </p:txBody>
      </p:sp>
      <p:pic>
        <p:nvPicPr>
          <p:cNvPr id="5" name="Picture 4"/>
          <p:cNvPicPr>
            <a:picLocks noChangeAspect="1"/>
          </p:cNvPicPr>
          <p:nvPr/>
        </p:nvPicPr>
        <p:blipFill>
          <a:blip r:embed="rId3"/>
          <a:stretch>
            <a:fillRect/>
          </a:stretch>
        </p:blipFill>
        <p:spPr>
          <a:xfrm>
            <a:off x="2373245" y="1411385"/>
            <a:ext cx="6347007" cy="4241559"/>
          </a:xfrm>
          <a:prstGeom prst="rect">
            <a:avLst/>
          </a:prstGeom>
        </p:spPr>
      </p:pic>
      <p:sp>
        <p:nvSpPr>
          <p:cNvPr id="6" name="TextBox 5">
            <a:extLst>
              <a:ext uri="{FF2B5EF4-FFF2-40B4-BE49-F238E27FC236}">
                <a16:creationId xmlns:a16="http://schemas.microsoft.com/office/drawing/2014/main" id="{B02ED448-2757-47A5-84AE-57D6639D9874}"/>
              </a:ext>
            </a:extLst>
          </p:cNvPr>
          <p:cNvSpPr txBox="1"/>
          <p:nvPr/>
        </p:nvSpPr>
        <p:spPr>
          <a:xfrm>
            <a:off x="4351295" y="5883434"/>
            <a:ext cx="3142324" cy="707886"/>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or-IN" sz="4000" b="1" i="0" u="none" strike="noStrike" kern="1200" cap="none" spc="0" normalizeH="0" baseline="0" noProof="0" dirty="0">
                <a:ln>
                  <a:noFill/>
                </a:ln>
                <a:solidFill>
                  <a:srgbClr val="00B0F0"/>
                </a:solidFill>
                <a:effectLst/>
                <a:uLnTx/>
                <a:uFillTx/>
                <a:latin typeface="Calibri" panose="020F0502020204030204"/>
                <a:ea typeface="+mn-ea"/>
                <a:cs typeface="Kalinga" panose="020B0502040204020203" pitchFamily="34" charset="0"/>
              </a:rPr>
              <a:t> ଜୟ ସାଇରାମ୍</a:t>
            </a:r>
            <a:endParaRPr kumimoji="0" lang="en-US" sz="40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24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835"/>
            <a:ext cx="12192000" cy="7523975"/>
          </a:xfrm>
          <a:prstGeom prst="rect">
            <a:avLst/>
          </a:prstGeom>
        </p:spPr>
      </p:pic>
      <p:sp>
        <p:nvSpPr>
          <p:cNvPr id="4" name="TextBox 3">
            <a:extLst>
              <a:ext uri="{FF2B5EF4-FFF2-40B4-BE49-F238E27FC236}">
                <a16:creationId xmlns:a16="http://schemas.microsoft.com/office/drawing/2014/main" id="{22A5495A-9D98-4FB6-A9ED-966DB71A4066}"/>
              </a:ext>
            </a:extLst>
          </p:cNvPr>
          <p:cNvSpPr txBox="1"/>
          <p:nvPr/>
        </p:nvSpPr>
        <p:spPr>
          <a:xfrm>
            <a:off x="772450" y="1769202"/>
            <a:ext cx="7244862" cy="707886"/>
          </a:xfrm>
          <a:prstGeom prst="rect">
            <a:avLst/>
          </a:prstGeom>
          <a:noFill/>
        </p:spPr>
        <p:txBody>
          <a:bodyPr wrap="square" rtlCol="0">
            <a:spAutoFit/>
          </a:bodyPr>
          <a:lstStyle/>
          <a:p>
            <a:r>
              <a:rPr lang="or-IN" sz="4000" b="1" dirty="0">
                <a:solidFill>
                  <a:srgbClr val="FF0000"/>
                </a:solidFill>
                <a:latin typeface="Nirmala UI" panose="020B0502040204020203" pitchFamily="34" charset="0"/>
                <a:cs typeface="Nirmala UI" panose="020B0502040204020203" pitchFamily="34" charset="0"/>
              </a:rPr>
              <a:t>କ)ପ୍ରାରମ୍ଭିକ ପ୍ରଶ୍ନାବଳୀ :-</a:t>
            </a:r>
            <a:endParaRPr lang="en-IN" sz="4000" b="1" dirty="0">
              <a:solidFill>
                <a:srgbClr val="FF0000"/>
              </a:solidFill>
              <a:latin typeface="Nirmala UI" panose="020B0502040204020203" pitchFamily="34" charset="0"/>
              <a:cs typeface="Nirmala UI" panose="020B0502040204020203" pitchFamily="34" charset="0"/>
            </a:endParaRPr>
          </a:p>
        </p:txBody>
      </p:sp>
      <p:sp>
        <p:nvSpPr>
          <p:cNvPr id="5" name="TextBox 4">
            <a:extLst>
              <a:ext uri="{FF2B5EF4-FFF2-40B4-BE49-F238E27FC236}">
                <a16:creationId xmlns:a16="http://schemas.microsoft.com/office/drawing/2014/main" id="{CCD7A397-48CF-FF74-1B6E-0636667A8362}"/>
              </a:ext>
            </a:extLst>
          </p:cNvPr>
          <p:cNvSpPr txBox="1"/>
          <p:nvPr/>
        </p:nvSpPr>
        <p:spPr>
          <a:xfrm>
            <a:off x="876230" y="602166"/>
            <a:ext cx="2329800"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or-IN" sz="4400" b="1" i="0" u="none" strike="noStrike" kern="0" cap="none" spc="0" normalizeH="0" baseline="0" noProof="0" dirty="0">
                <a:ln>
                  <a:noFill/>
                </a:ln>
                <a:solidFill>
                  <a:srgbClr val="ED7D31">
                    <a:lumMod val="50000"/>
                  </a:srgbClr>
                </a:solidFill>
                <a:effectLst/>
                <a:uLnTx/>
                <a:uFillTx/>
                <a:latin typeface="Nirmala UI" panose="020B0502040204020203" pitchFamily="34" charset="0"/>
                <a:cs typeface="Nirmala UI" panose="020B0502040204020203" pitchFamily="34" charset="0"/>
              </a:rPr>
              <a:t>୧-ପ୍ରାର୍ଥନା</a:t>
            </a:r>
          </a:p>
          <a:p>
            <a:pPr marL="0" marR="0" lvl="0" indent="0" defTabSz="914400" eaLnBrk="1" fontAlgn="auto" latinLnBrk="0" hangingPunct="1">
              <a:lnSpc>
                <a:spcPct val="100000"/>
              </a:lnSpc>
              <a:spcBef>
                <a:spcPts val="0"/>
              </a:spcBef>
              <a:spcAft>
                <a:spcPts val="0"/>
              </a:spcAft>
              <a:buClrTx/>
              <a:buSzTx/>
              <a:buFontTx/>
              <a:buNone/>
              <a:tabLst/>
              <a:defRPr/>
            </a:pPr>
            <a:endParaRPr kumimoji="0" lang="or-IN" sz="1800" b="0" i="0" u="none" strike="noStrike" kern="0" cap="none" spc="0" normalizeH="0" baseline="0" noProof="0" dirty="0">
              <a:ln>
                <a:noFill/>
              </a:ln>
              <a:solidFill>
                <a:srgbClr val="00206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 name="TextBox 5"/>
          <p:cNvSpPr txBox="1"/>
          <p:nvPr/>
        </p:nvSpPr>
        <p:spPr>
          <a:xfrm>
            <a:off x="772450" y="2728876"/>
            <a:ext cx="10841251" cy="3670685"/>
          </a:xfrm>
          <a:prstGeom prst="rect">
            <a:avLst/>
          </a:prstGeom>
          <a:noFill/>
        </p:spPr>
        <p:txBody>
          <a:bodyPr wrap="square" rtlCol="0">
            <a:spAutoFit/>
          </a:bodyPr>
          <a:lstStyle/>
          <a:p>
            <a:pPr marL="342900" indent="-342900">
              <a:lnSpc>
                <a:spcPct val="200000"/>
              </a:lnSpc>
              <a:buFont typeface="Wingdings" panose="05000000000000000000" pitchFamily="2" charset="2"/>
              <a:buChar char="v"/>
            </a:pPr>
            <a:r>
              <a:rPr lang="or-IN" sz="2400" dirty="0">
                <a:latin typeface="Nirmala UI" panose="020B0502040204020203" pitchFamily="34" charset="0"/>
                <a:ea typeface="Arial" panose="020B0604020202020204" pitchFamily="34" charset="0"/>
                <a:cs typeface="Nirmala UI" panose="020B0502040204020203" pitchFamily="34" charset="0"/>
              </a:rPr>
              <a:t>ପିଲାମାନେ ଆମେ କେଉଁ କେଉଁ ପର୍ବପର୍ବାଣୀ ପାଳନ କରୁ?</a:t>
            </a:r>
          </a:p>
          <a:p>
            <a:pPr marL="342900" indent="-342900">
              <a:lnSpc>
                <a:spcPct val="200000"/>
              </a:lnSpc>
              <a:buFont typeface="Wingdings" panose="05000000000000000000" pitchFamily="2" charset="2"/>
              <a:buChar char="v"/>
            </a:pP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ତୁମ</a:t>
            </a: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ବିଦ୍ୟାଳୟରେ</a:t>
            </a: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କେଉଁ</a:t>
            </a: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ଦେବଦେବୀଙ୍କୁ</a:t>
            </a: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ପୂଜା</a:t>
            </a: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କରାଯାଏ</a:t>
            </a:r>
            <a:r>
              <a:rPr lang="en-US" sz="2400" dirty="0">
                <a:latin typeface="Nirmala UI" panose="020B0502040204020203" pitchFamily="34" charset="0"/>
                <a:ea typeface="Arial" panose="020B0604020202020204" pitchFamily="34" charset="0"/>
                <a:cs typeface="Nirmala UI" panose="020B0502040204020203" pitchFamily="34" charset="0"/>
              </a:rPr>
              <a:t> ? </a:t>
            </a:r>
            <a:endParaRPr lang="or-IN" sz="2400" dirty="0">
              <a:latin typeface="Nirmala UI" panose="020B0502040204020203" pitchFamily="34" charset="0"/>
              <a:ea typeface="Arial" panose="020B0604020202020204" pitchFamily="34" charset="0"/>
              <a:cs typeface="Nirmala UI" panose="020B0502040204020203" pitchFamily="34" charset="0"/>
            </a:endParaRPr>
          </a:p>
          <a:p>
            <a:pPr marL="342900" indent="-342900">
              <a:lnSpc>
                <a:spcPct val="200000"/>
              </a:lnSpc>
              <a:buFont typeface="Wingdings" panose="05000000000000000000" pitchFamily="2" charset="2"/>
              <a:buChar char="v"/>
            </a:pP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ତୁମେ</a:t>
            </a: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ଗଣେଶଙ୍କୁ</a:t>
            </a: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କା</a:t>
            </a:r>
            <a:r>
              <a:rPr lang="or-IN" sz="2400" dirty="0">
                <a:latin typeface="Nirmala UI" panose="020B0502040204020203" pitchFamily="34" charset="0"/>
                <a:ea typeface="Arial" panose="020B0604020202020204" pitchFamily="34" charset="0"/>
                <a:cs typeface="Nirmala UI" panose="020B0502040204020203" pitchFamily="34" charset="0"/>
              </a:rPr>
              <a:t>ହିଁ</a:t>
            </a:r>
            <a:r>
              <a:rPr lang="en-US" sz="2400" dirty="0" err="1">
                <a:latin typeface="Nirmala UI" panose="020B0502040204020203" pitchFamily="34" charset="0"/>
                <a:ea typeface="Arial" panose="020B0604020202020204" pitchFamily="34" charset="0"/>
                <a:cs typeface="Nirmala UI" panose="020B0502040204020203" pitchFamily="34" charset="0"/>
              </a:rPr>
              <a:t>କି</a:t>
            </a: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ପୂଜା</a:t>
            </a:r>
            <a:r>
              <a:rPr lang="en-US" sz="2400" dirty="0">
                <a:latin typeface="Nirmala UI" panose="020B0502040204020203" pitchFamily="34" charset="0"/>
                <a:ea typeface="Arial" panose="020B0604020202020204" pitchFamily="34" charset="0"/>
                <a:cs typeface="Nirmala UI" panose="020B0502040204020203" pitchFamily="34" charset="0"/>
              </a:rPr>
              <a:t> </a:t>
            </a:r>
            <a:r>
              <a:rPr lang="en-US" sz="2400" dirty="0" err="1">
                <a:latin typeface="Nirmala UI" panose="020B0502040204020203" pitchFamily="34" charset="0"/>
                <a:ea typeface="Arial" panose="020B0604020202020204" pitchFamily="34" charset="0"/>
                <a:cs typeface="Nirmala UI" panose="020B0502040204020203" pitchFamily="34" charset="0"/>
              </a:rPr>
              <a:t>କର</a:t>
            </a:r>
            <a:r>
              <a:rPr lang="en-US" sz="2400" dirty="0">
                <a:latin typeface="Nirmala UI" panose="020B0502040204020203" pitchFamily="34" charset="0"/>
                <a:ea typeface="Arial" panose="020B0604020202020204" pitchFamily="34" charset="0"/>
                <a:cs typeface="Nirmala UI" panose="020B0502040204020203" pitchFamily="34" charset="0"/>
              </a:rPr>
              <a:t> ? </a:t>
            </a:r>
            <a:endParaRPr lang="or-IN" sz="2400" dirty="0">
              <a:latin typeface="Nirmala UI" panose="020B0502040204020203" pitchFamily="34" charset="0"/>
              <a:ea typeface="Arial" panose="020B0604020202020204" pitchFamily="34" charset="0"/>
              <a:cs typeface="Nirmala UI" panose="020B0502040204020203" pitchFamily="34" charset="0"/>
            </a:endParaRPr>
          </a:p>
          <a:p>
            <a:pPr marL="342900" indent="-342900">
              <a:lnSpc>
                <a:spcPct val="200000"/>
              </a:lnSpc>
              <a:buFont typeface="Wingdings" panose="05000000000000000000" pitchFamily="2" charset="2"/>
              <a:buChar char="v"/>
            </a:pPr>
            <a:r>
              <a:rPr lang="or-IN" sz="2400" dirty="0">
                <a:latin typeface="Nirmala UI" panose="020B0502040204020203" pitchFamily="34" charset="0"/>
                <a:ea typeface="Arial" panose="020B0604020202020204" pitchFamily="34" charset="0"/>
                <a:cs typeface="Nirmala UI" panose="020B0502040204020203" pitchFamily="34" charset="0"/>
              </a:rPr>
              <a:t>ତୁମେ ଗଣେଶ ପୂଜାରେ କ’ଣ କ’ଣ କର </a:t>
            </a:r>
            <a:r>
              <a:rPr lang="en-US" sz="2400" dirty="0">
                <a:latin typeface="Nirmala UI" panose="020B0502040204020203" pitchFamily="34" charset="0"/>
                <a:ea typeface="Arial" panose="020B0604020202020204" pitchFamily="34" charset="0"/>
                <a:cs typeface="Nirmala UI" panose="020B0502040204020203" pitchFamily="34" charset="0"/>
              </a:rPr>
              <a:t> ?</a:t>
            </a:r>
          </a:p>
          <a:p>
            <a:pPr>
              <a:lnSpc>
                <a:spcPct val="200000"/>
              </a:lnSpc>
            </a:pPr>
            <a:endParaRPr lang="or-IN" sz="2400" dirty="0">
              <a:latin typeface="Nirmala UI" panose="020B0502040204020203" pitchFamily="34" charset="0"/>
              <a:ea typeface="Arial" panose="020B0604020202020204" pitchFamily="34" charset="0"/>
              <a:cs typeface="Nirmala UI" panose="020B0502040204020203" pitchFamily="34" charset="0"/>
            </a:endParaRPr>
          </a:p>
        </p:txBody>
      </p:sp>
    </p:spTree>
    <p:extLst>
      <p:ext uri="{BB962C8B-B14F-4D97-AF65-F5344CB8AC3E}">
        <p14:creationId xmlns:p14="http://schemas.microsoft.com/office/powerpoint/2010/main" val="270177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A5495A-9D98-4FB6-A9ED-966DB71A4066}"/>
              </a:ext>
            </a:extLst>
          </p:cNvPr>
          <p:cNvSpPr txBox="1"/>
          <p:nvPr/>
        </p:nvSpPr>
        <p:spPr>
          <a:xfrm>
            <a:off x="215751" y="210596"/>
            <a:ext cx="11246653" cy="1754326"/>
          </a:xfrm>
          <a:prstGeom prst="rect">
            <a:avLst/>
          </a:prstGeom>
          <a:noFill/>
        </p:spPr>
        <p:txBody>
          <a:bodyPr wrap="square" rtlCol="0">
            <a:spAutoFit/>
          </a:bodyPr>
          <a:lstStyle/>
          <a:p>
            <a:pPr lvl="0">
              <a:lnSpc>
                <a:spcPct val="150000"/>
              </a:lnSpc>
            </a:pPr>
            <a:r>
              <a:rPr lang="or-IN" sz="4000" b="1" dirty="0">
                <a:solidFill>
                  <a:srgbClr val="FF0000"/>
                </a:solidFill>
                <a:latin typeface="Nirmala UI" panose="020B0502040204020203" pitchFamily="34" charset="0"/>
                <a:cs typeface="Nirmala UI" panose="020B0502040204020203" pitchFamily="34" charset="0"/>
              </a:rPr>
              <a:t>ଖ)</a:t>
            </a:r>
            <a:r>
              <a:rPr lang="en-IN" sz="2400" b="1" dirty="0">
                <a:solidFill>
                  <a:prstClr val="black"/>
                </a:solidFill>
                <a:latin typeface="Nirmala UI" panose="020B0502040204020203" pitchFamily="34" charset="0"/>
                <a:ea typeface="Arial" panose="020B0604020202020204" pitchFamily="34" charset="0"/>
                <a:cs typeface="Nirmala UI" panose="020B0502040204020203" pitchFamily="34" charset="0"/>
              </a:rPr>
              <a:t> </a:t>
            </a:r>
            <a:r>
              <a:rPr lang="or-IN" sz="3200" b="1" dirty="0">
                <a:solidFill>
                  <a:prstClr val="black"/>
                </a:solidFill>
                <a:latin typeface="Nirmala UI" panose="020B0502040204020203" pitchFamily="34" charset="0"/>
                <a:ea typeface="Arial" panose="020B0604020202020204" pitchFamily="34" charset="0"/>
                <a:cs typeface="Nirmala UI" panose="020B0502040204020203" pitchFamily="34" charset="0"/>
              </a:rPr>
              <a:t>-</a:t>
            </a:r>
            <a:r>
              <a:rPr lang="en-IN" sz="3200" b="1" dirty="0">
                <a:solidFill>
                  <a:prstClr val="black"/>
                </a:solidFill>
                <a:latin typeface="Nirmala UI" panose="020B0502040204020203" pitchFamily="34" charset="0"/>
                <a:ea typeface="Arial" panose="020B0604020202020204" pitchFamily="34" charset="0"/>
                <a:cs typeface="Nirmala UI" panose="020B0502040204020203" pitchFamily="34" charset="0"/>
              </a:rPr>
              <a:t> </a:t>
            </a:r>
            <a:r>
              <a:rPr lang="or-IN" sz="3200" b="1" dirty="0">
                <a:solidFill>
                  <a:prstClr val="black"/>
                </a:solidFill>
                <a:latin typeface="Nirmala UI" panose="020B0502040204020203" pitchFamily="34" charset="0"/>
                <a:ea typeface="Arial" panose="020B0604020202020204" pitchFamily="34" charset="0"/>
                <a:cs typeface="Nirmala UI" panose="020B0502040204020203" pitchFamily="34" charset="0"/>
              </a:rPr>
              <a:t>ଗୁରୁ ପୂଜାରେ ନଡିଆ ବାଡେଇବା ଉପରେ ଦୃଷ୍ଟି ଆକର୍ଷଣ କରିବେ  </a:t>
            </a:r>
            <a:r>
              <a:rPr lang="hi-IN" sz="3200" b="1" dirty="0">
                <a:solidFill>
                  <a:prstClr val="black"/>
                </a:solidFill>
                <a:latin typeface="Nirmala UI" panose="020B0502040204020203" pitchFamily="34" charset="0"/>
                <a:ea typeface="Arial" panose="020B0604020202020204" pitchFamily="34" charset="0"/>
                <a:cs typeface="Nirmala UI" panose="020B0502040204020203" pitchFamily="34" charset="0"/>
              </a:rPr>
              <a:t>। </a:t>
            </a:r>
            <a:endParaRPr lang="en-IN" sz="3200" b="1" dirty="0">
              <a:solidFill>
                <a:prstClr val="black"/>
              </a:solidFill>
              <a:latin typeface="Nirmala UI" panose="020B0502040204020203" pitchFamily="34" charset="0"/>
              <a:cs typeface="Nirmala UI" panose="020B0502040204020203" pitchFamily="34" charset="0"/>
            </a:endParaRPr>
          </a:p>
          <a:p>
            <a:endParaRPr lang="en-IN" sz="4800" b="1" dirty="0">
              <a:solidFill>
                <a:srgbClr val="FF0000"/>
              </a:solidFill>
              <a:latin typeface="Nirmala UI" panose="020B0502040204020203" pitchFamily="34" charset="0"/>
              <a:cs typeface="Nirmala UI" panose="020B0502040204020203" pitchFamily="34" charset="0"/>
            </a:endParaRPr>
          </a:p>
        </p:txBody>
      </p:sp>
      <p:sp>
        <p:nvSpPr>
          <p:cNvPr id="5" name="TextBox 4">
            <a:extLst>
              <a:ext uri="{FF2B5EF4-FFF2-40B4-BE49-F238E27FC236}">
                <a16:creationId xmlns:a16="http://schemas.microsoft.com/office/drawing/2014/main" id="{6353F7B5-5466-446E-B861-78868479E479}"/>
              </a:ext>
            </a:extLst>
          </p:cNvPr>
          <p:cNvSpPr txBox="1"/>
          <p:nvPr/>
        </p:nvSpPr>
        <p:spPr>
          <a:xfrm>
            <a:off x="215751" y="1657426"/>
            <a:ext cx="11760498" cy="443198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or-IN" sz="4000" b="1" i="0" u="none" strike="noStrike" kern="1200" cap="none" spc="0" normalizeH="0" baseline="0" noProof="0" dirty="0">
                <a:ln>
                  <a:noFill/>
                </a:ln>
                <a:solidFill>
                  <a:srgbClr val="FF0000"/>
                </a:solidFill>
                <a:effectLst/>
                <a:uLnTx/>
                <a:uFillTx/>
                <a:latin typeface="Nirmala UI" panose="020B0502040204020203" pitchFamily="34" charset="0"/>
                <a:ea typeface="+mn-ea"/>
                <a:cs typeface="Nirmala UI" panose="020B0502040204020203" pitchFamily="34" charset="0"/>
              </a:rPr>
              <a:t>(ଗ)</a:t>
            </a:r>
            <a:r>
              <a:rPr kumimoji="0" lang="or-IN" sz="3200" b="1" i="0" u="none" strike="noStrike" kern="1200" cap="none" spc="0" normalizeH="0" baseline="0" noProof="0" dirty="0">
                <a:ln>
                  <a:noFill/>
                </a:ln>
                <a:solidFill>
                  <a:srgbClr val="0070C0"/>
                </a:solidFill>
                <a:effectLst/>
                <a:uLnTx/>
                <a:uFillTx/>
                <a:latin typeface="Nirmala UI" panose="020B0502040204020203" pitchFamily="34" charset="0"/>
                <a:ea typeface="+mn-ea"/>
                <a:cs typeface="Nirmala UI" panose="020B0502040204020203" pitchFamily="34" charset="0"/>
              </a:rPr>
              <a:t>-(</a:t>
            </a:r>
            <a:r>
              <a:rPr kumimoji="0" lang="or-IN" sz="3200" b="1" i="0" u="none" strike="noStrike" kern="1200" cap="none" spc="0" normalizeH="0" baseline="0" noProof="0" dirty="0">
                <a:ln>
                  <a:noFill/>
                </a:ln>
                <a:solidFill>
                  <a:srgbClr val="0066FF"/>
                </a:solidFill>
                <a:effectLst/>
                <a:uLnTx/>
                <a:uFillTx/>
                <a:latin typeface="Nirmala UI" panose="020B0502040204020203" pitchFamily="34" charset="0"/>
                <a:ea typeface="+mn-ea"/>
                <a:cs typeface="Nirmala UI" panose="020B0502040204020203" pitchFamily="34" charset="0"/>
              </a:rPr>
              <a:t>ସ୍ତୋତ୍ରର ଉଚ୍ଚାରଣ ଶିକ୍ଷା </a:t>
            </a:r>
            <a:r>
              <a:rPr kumimoji="0" lang="or-IN" sz="3200" b="1" i="0" u="none" strike="noStrike" kern="1200" cap="none" spc="0" normalizeH="0" baseline="0" noProof="0" dirty="0">
                <a:ln>
                  <a:noFill/>
                </a:ln>
                <a:solidFill>
                  <a:srgbClr val="0070C0"/>
                </a:solidFill>
                <a:effectLst/>
                <a:uLnTx/>
                <a:uFillTx/>
                <a:latin typeface="Nirmala UI" panose="020B0502040204020203" pitchFamily="34" charset="0"/>
                <a:ea typeface="+mn-ea"/>
                <a:cs typeface="Nirmala UI" panose="020B0502040204020203"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or-IN" sz="2800" b="1" i="0" u="none" strike="noStrike" kern="1200" cap="none" spc="0" normalizeH="0" baseline="0" noProof="0" dirty="0">
                <a:ln>
                  <a:noFill/>
                </a:ln>
                <a:solidFill>
                  <a:srgbClr val="002060"/>
                </a:solidFill>
                <a:effectLst/>
                <a:uLnTx/>
                <a:uFillTx/>
                <a:latin typeface="Nirmala UI" panose="020B0502040204020203" pitchFamily="34" charset="0"/>
                <a:ea typeface="+mn-ea"/>
                <a:cs typeface="Nirmala UI" panose="020B0502040204020203" pitchFamily="34" charset="0"/>
              </a:rPr>
              <a:t>(ଶ୍ଳୋକର ଲେଖାଟି ଦେଖାଇ ଗୁରୁ ପଢିବେ ଓ ତାପରେ ପିଲାଙ୍କୁ ଜଣ ଜଣ କରି ପଢିବାକୁ କହିବେ ଓ ଗୋଟିଏ ପିଲାକୁ ଡାକି ନଡିଆ ବାଡେଇବାର ଅଭିନୟ କରି କୁହା ଯାଇପାରିବ l)</a:t>
            </a:r>
          </a:p>
          <a:p>
            <a:pPr lvl="0">
              <a:lnSpc>
                <a:spcPct val="150000"/>
              </a:lnSpc>
            </a:pPr>
            <a:r>
              <a:rPr lang="or-IN" sz="4800" b="1" dirty="0">
                <a:solidFill>
                  <a:srgbClr val="0000CC"/>
                </a:solidFill>
              </a:rPr>
              <a:t>       </a:t>
            </a:r>
            <a:r>
              <a:rPr lang="or-IN" sz="4800" b="1" dirty="0">
                <a:solidFill>
                  <a:srgbClr val="00B050"/>
                </a:solidFill>
              </a:rPr>
              <a:t>“ଓଁ ନମୋ ଗଣେଶ ବିଘ୍ନେଶ ଗିରିଜା ନନ୍ଦନଂ ପ୍ରଭୁ </a:t>
            </a:r>
          </a:p>
          <a:p>
            <a:pPr lvl="0">
              <a:lnSpc>
                <a:spcPct val="150000"/>
              </a:lnSpc>
            </a:pPr>
            <a:r>
              <a:rPr lang="or-IN" sz="4800" b="1" dirty="0">
                <a:solidFill>
                  <a:srgbClr val="00B050"/>
                </a:solidFill>
              </a:rPr>
              <a:t>             ମମ ବିଘ୍ନ ନିହତ୍ୟାସୁ ସର୍ବସିଦ୍ଧି ପ୍ରତ୍ୟୁଭବ   </a:t>
            </a:r>
            <a:r>
              <a:rPr lang="en-US" sz="4800" b="1" dirty="0">
                <a:solidFill>
                  <a:srgbClr val="00B050"/>
                </a:solidFill>
              </a:rPr>
              <a:t>||</a:t>
            </a:r>
            <a:r>
              <a:rPr lang="or-IN" sz="4800" b="1" dirty="0">
                <a:solidFill>
                  <a:srgbClr val="00B050"/>
                </a:solidFill>
              </a:rPr>
              <a:t>”</a:t>
            </a:r>
            <a:endParaRPr kumimoji="0" lang="or-IN" sz="2800" b="1" i="0" u="none" strike="noStrike" kern="1200" cap="none" spc="0" normalizeH="0" baseline="0" noProof="0" dirty="0">
              <a:ln>
                <a:noFill/>
              </a:ln>
              <a:solidFill>
                <a:srgbClr val="00B050"/>
              </a:solidFill>
              <a:effectLst/>
              <a:uLnTx/>
              <a:uFillTx/>
              <a:latin typeface="Nirmala UI" panose="020B0502040204020203" pitchFamily="34" charset="0"/>
              <a:cs typeface="Nirmala UI" panose="020B0502040204020203" pitchFamily="34" charset="0"/>
            </a:endParaRPr>
          </a:p>
        </p:txBody>
      </p:sp>
      <p:sp>
        <p:nvSpPr>
          <p:cNvPr id="6" name="Rectangle 5"/>
          <p:cNvSpPr/>
          <p:nvPr/>
        </p:nvSpPr>
        <p:spPr>
          <a:xfrm>
            <a:off x="6003627" y="3429001"/>
            <a:ext cx="184731" cy="1521635"/>
          </a:xfrm>
          <a:prstGeom prst="rect">
            <a:avLst/>
          </a:prstGeom>
        </p:spPr>
        <p:txBody>
          <a:bodyPr wrap="none">
            <a:spAutoFit/>
          </a:bodyPr>
          <a:lstStyle/>
          <a:p>
            <a:pPr algn="just">
              <a:lnSpc>
                <a:spcPct val="200000"/>
              </a:lnSpc>
            </a:pPr>
            <a:endParaRPr lang="en-IN" sz="5400" b="1" dirty="0">
              <a:solidFill>
                <a:srgbClr val="7030A0"/>
              </a:solidFill>
            </a:endParaRPr>
          </a:p>
        </p:txBody>
      </p:sp>
    </p:spTree>
    <p:extLst>
      <p:ext uri="{BB962C8B-B14F-4D97-AF65-F5344CB8AC3E}">
        <p14:creationId xmlns:p14="http://schemas.microsoft.com/office/powerpoint/2010/main" val="212308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95E64E-1450-C6C9-DD93-D87D7B76FCC3}"/>
              </a:ext>
            </a:extLst>
          </p:cNvPr>
          <p:cNvSpPr txBox="1"/>
          <p:nvPr/>
        </p:nvSpPr>
        <p:spPr>
          <a:xfrm>
            <a:off x="96415" y="212655"/>
            <a:ext cx="7214659" cy="646331"/>
          </a:xfrm>
          <a:prstGeom prst="rect">
            <a:avLst/>
          </a:prstGeom>
          <a:noFill/>
        </p:spPr>
        <p:txBody>
          <a:bodyPr wrap="square">
            <a:spAutoFit/>
          </a:bodyPr>
          <a:lstStyle/>
          <a:p>
            <a:r>
              <a:rPr lang="or-IN" sz="3600" b="1" dirty="0">
                <a:solidFill>
                  <a:srgbClr val="FF0000"/>
                </a:solidFill>
                <a:latin typeface="Nirmala UI" panose="020B0502040204020203" pitchFamily="34" charset="0"/>
                <a:cs typeface="Nirmala UI" panose="020B0502040204020203" pitchFamily="34" charset="0"/>
              </a:rPr>
              <a:t>(ଘ)-ସ୍ତୋତ୍ରର ଅର୍ଥ ଓ ବ୍ୟାଖ୍ୟା :-</a:t>
            </a:r>
          </a:p>
        </p:txBody>
      </p:sp>
      <p:sp>
        <p:nvSpPr>
          <p:cNvPr id="4" name="TextBox 3"/>
          <p:cNvSpPr txBox="1"/>
          <p:nvPr/>
        </p:nvSpPr>
        <p:spPr>
          <a:xfrm>
            <a:off x="634903" y="858986"/>
            <a:ext cx="11491785" cy="7422545"/>
          </a:xfrm>
          <a:prstGeom prst="rect">
            <a:avLst/>
          </a:prstGeom>
          <a:noFill/>
        </p:spPr>
        <p:txBody>
          <a:bodyPr wrap="square" rtlCol="0">
            <a:spAutoFit/>
          </a:bodyPr>
          <a:lstStyle/>
          <a:p>
            <a:pPr marL="228600" indent="-228600">
              <a:lnSpc>
                <a:spcPct val="150000"/>
              </a:lnSpc>
              <a:spcBef>
                <a:spcPts val="1000"/>
              </a:spcBef>
              <a:buFont typeface="Wingdings" panose="05000000000000000000" pitchFamily="2" charset="2"/>
              <a:buChar char="Ø"/>
            </a:pPr>
            <a:r>
              <a:rPr lang="or-IN" sz="2400" b="1" dirty="0">
                <a:solidFill>
                  <a:srgbClr val="C00000"/>
                </a:solidFill>
                <a:latin typeface="Nirmala UI" panose="020B0502040204020203" pitchFamily="34" charset="0"/>
                <a:cs typeface="Nirmala UI" panose="020B0502040204020203" pitchFamily="34" charset="0"/>
              </a:rPr>
              <a:t>ନମୋ ଗଣେଶ – </a:t>
            </a:r>
            <a:r>
              <a:rPr lang="or-IN" sz="2400" b="1" dirty="0">
                <a:latin typeface="Nirmala UI" panose="020B0502040204020203" pitchFamily="34" charset="0"/>
                <a:cs typeface="Nirmala UI" panose="020B0502040204020203" pitchFamily="34" charset="0"/>
              </a:rPr>
              <a:t>ପ୍ରଭୁ ଗଣେଶ</a:t>
            </a:r>
            <a:r>
              <a:rPr lang="or-IN" sz="2400" b="1" dirty="0">
                <a:solidFill>
                  <a:srgbClr val="C00000"/>
                </a:solidFill>
                <a:latin typeface="Nirmala UI" panose="020B0502040204020203" pitchFamily="34" charset="0"/>
                <a:cs typeface="Nirmala UI" panose="020B0502040204020203" pitchFamily="34" charset="0"/>
              </a:rPr>
              <a:t>                </a:t>
            </a:r>
            <a:endParaRPr lang="or-IN" sz="2400" b="1" dirty="0">
              <a:solidFill>
                <a:srgbClr val="003300"/>
              </a:solidFill>
              <a:latin typeface="Nirmala UI" panose="020B0502040204020203" pitchFamily="34" charset="0"/>
              <a:cs typeface="Nirmala UI" panose="020B0502040204020203" pitchFamily="34" charset="0"/>
            </a:endParaRPr>
          </a:p>
          <a:p>
            <a:pPr marL="228600" lvl="0" indent="-228600">
              <a:lnSpc>
                <a:spcPct val="150000"/>
              </a:lnSpc>
              <a:spcBef>
                <a:spcPts val="1000"/>
              </a:spcBef>
              <a:buFont typeface="Wingdings" panose="05000000000000000000" pitchFamily="2" charset="2"/>
              <a:buChar char="Ø"/>
            </a:pPr>
            <a:r>
              <a:rPr lang="or-IN" sz="2400" b="1" dirty="0">
                <a:solidFill>
                  <a:srgbClr val="C00000"/>
                </a:solidFill>
                <a:latin typeface="Nirmala UI" panose="020B0502040204020203" pitchFamily="34" charset="0"/>
                <a:cs typeface="Nirmala UI" panose="020B0502040204020203" pitchFamily="34" charset="0"/>
              </a:rPr>
              <a:t>ବିଘ୍ନେଶ – </a:t>
            </a:r>
            <a:r>
              <a:rPr lang="or-IN" sz="2400" b="1" dirty="0">
                <a:latin typeface="Nirmala UI" panose="020B0502040204020203" pitchFamily="34" charset="0"/>
                <a:cs typeface="Nirmala UI" panose="020B0502040204020203" pitchFamily="34" charset="0"/>
              </a:rPr>
              <a:t>ବିପଦ ସମୟର ଭଗବାନ </a:t>
            </a:r>
          </a:p>
          <a:p>
            <a:pPr marL="228600" lvl="0" indent="-228600">
              <a:lnSpc>
                <a:spcPct val="150000"/>
              </a:lnSpc>
              <a:spcBef>
                <a:spcPts val="1000"/>
              </a:spcBef>
              <a:buFont typeface="Wingdings" panose="05000000000000000000" pitchFamily="2" charset="2"/>
              <a:buChar char="Ø"/>
            </a:pPr>
            <a:r>
              <a:rPr lang="or-IN" sz="2400" b="1" dirty="0">
                <a:solidFill>
                  <a:srgbClr val="C00000"/>
                </a:solidFill>
                <a:latin typeface="Nirmala UI" panose="020B0502040204020203" pitchFamily="34" charset="0"/>
                <a:cs typeface="Nirmala UI" panose="020B0502040204020203" pitchFamily="34" charset="0"/>
              </a:rPr>
              <a:t>ଗିରିଜା ନନ୍ଦନ – </a:t>
            </a:r>
            <a:r>
              <a:rPr lang="or-IN" sz="2400" b="1" dirty="0">
                <a:latin typeface="Nirmala UI" panose="020B0502040204020203" pitchFamily="34" charset="0"/>
                <a:cs typeface="Nirmala UI" panose="020B0502040204020203" pitchFamily="34" charset="0"/>
              </a:rPr>
              <a:t>ମାତା ପାର୍ବତୀଙ୍କ ପୁତ୍ର </a:t>
            </a:r>
          </a:p>
          <a:p>
            <a:pPr marL="228600" indent="-228600">
              <a:lnSpc>
                <a:spcPct val="150000"/>
              </a:lnSpc>
              <a:spcBef>
                <a:spcPts val="1000"/>
              </a:spcBef>
              <a:buFont typeface="Wingdings" panose="05000000000000000000" pitchFamily="2" charset="2"/>
              <a:buChar char="Ø"/>
            </a:pPr>
            <a:r>
              <a:rPr lang="or-IN" sz="2400" b="1" dirty="0">
                <a:solidFill>
                  <a:srgbClr val="C00000"/>
                </a:solidFill>
                <a:latin typeface="Nirmala UI" panose="020B0502040204020203" pitchFamily="34" charset="0"/>
                <a:cs typeface="Nirmala UI" panose="020B0502040204020203" pitchFamily="34" charset="0"/>
              </a:rPr>
              <a:t>ପ୍ରଭୁ  –</a:t>
            </a:r>
            <a:r>
              <a:rPr lang="or-IN" sz="2400" b="1" dirty="0">
                <a:latin typeface="Nirmala UI" panose="020B0502040204020203" pitchFamily="34" charset="0"/>
                <a:cs typeface="Nirmala UI" panose="020B0502040204020203" pitchFamily="34" charset="0"/>
              </a:rPr>
              <a:t>ଭଗବାନ</a:t>
            </a:r>
            <a:r>
              <a:rPr lang="or-IN" sz="2400" b="1" dirty="0">
                <a:solidFill>
                  <a:srgbClr val="C00000"/>
                </a:solidFill>
                <a:latin typeface="Nirmala UI" panose="020B0502040204020203" pitchFamily="34" charset="0"/>
                <a:cs typeface="Nirmala UI" panose="020B0502040204020203" pitchFamily="34" charset="0"/>
              </a:rPr>
              <a:t> </a:t>
            </a:r>
            <a:r>
              <a:rPr lang="or-IN" sz="2400" b="1" dirty="0">
                <a:solidFill>
                  <a:srgbClr val="003300"/>
                </a:solidFill>
                <a:latin typeface="Nirmala UI" panose="020B0502040204020203" pitchFamily="34" charset="0"/>
                <a:cs typeface="Nirmala UI" panose="020B0502040204020203" pitchFamily="34" charset="0"/>
              </a:rPr>
              <a:t>,   </a:t>
            </a:r>
            <a:r>
              <a:rPr lang="or-IN" sz="2400" b="1" dirty="0">
                <a:solidFill>
                  <a:srgbClr val="C00000"/>
                </a:solidFill>
                <a:latin typeface="Nirmala UI" panose="020B0502040204020203" pitchFamily="34" charset="0"/>
                <a:cs typeface="Nirmala UI" panose="020B0502040204020203" pitchFamily="34" charset="0"/>
              </a:rPr>
              <a:t>ମମ  – </a:t>
            </a:r>
            <a:r>
              <a:rPr lang="or-IN" sz="2400" b="1" dirty="0">
                <a:solidFill>
                  <a:srgbClr val="003300"/>
                </a:solidFill>
                <a:latin typeface="Nirmala UI" panose="020B0502040204020203" pitchFamily="34" charset="0"/>
                <a:cs typeface="Nirmala UI" panose="020B0502040204020203" pitchFamily="34" charset="0"/>
              </a:rPr>
              <a:t>ମୋର </a:t>
            </a:r>
          </a:p>
          <a:p>
            <a:pPr marL="228600" lvl="0" indent="-228600">
              <a:lnSpc>
                <a:spcPct val="150000"/>
              </a:lnSpc>
              <a:spcBef>
                <a:spcPts val="1000"/>
              </a:spcBef>
              <a:buFont typeface="Wingdings" panose="05000000000000000000" pitchFamily="2" charset="2"/>
              <a:buChar char="Ø"/>
            </a:pPr>
            <a:r>
              <a:rPr lang="or-IN" sz="2400" b="1" dirty="0">
                <a:solidFill>
                  <a:srgbClr val="C00000"/>
                </a:solidFill>
                <a:latin typeface="Nirmala UI" panose="020B0502040204020203" pitchFamily="34" charset="0"/>
                <a:cs typeface="Nirmala UI" panose="020B0502040204020203" pitchFamily="34" charset="0"/>
              </a:rPr>
              <a:t>ବିଘ୍ନ – </a:t>
            </a:r>
            <a:r>
              <a:rPr lang="or-IN" sz="2400" b="1" dirty="0">
                <a:latin typeface="Nirmala UI" panose="020B0502040204020203" pitchFamily="34" charset="0"/>
                <a:cs typeface="Nirmala UI" panose="020B0502040204020203" pitchFamily="34" charset="0"/>
              </a:rPr>
              <a:t>ବିପଦ </a:t>
            </a:r>
          </a:p>
          <a:p>
            <a:pPr marL="228600" lvl="0" indent="-228600">
              <a:lnSpc>
                <a:spcPct val="150000"/>
              </a:lnSpc>
              <a:spcBef>
                <a:spcPts val="1000"/>
              </a:spcBef>
              <a:buFont typeface="Wingdings" panose="05000000000000000000" pitchFamily="2" charset="2"/>
              <a:buChar char="Ø"/>
            </a:pPr>
            <a:r>
              <a:rPr lang="or-IN" sz="2400" b="1" dirty="0">
                <a:solidFill>
                  <a:srgbClr val="C00000"/>
                </a:solidFill>
                <a:latin typeface="Nirmala UI" panose="020B0502040204020203" pitchFamily="34" charset="0"/>
                <a:cs typeface="Nirmala UI" panose="020B0502040204020203" pitchFamily="34" charset="0"/>
              </a:rPr>
              <a:t>ନିହତ୍ୟାସୁ </a:t>
            </a:r>
            <a:r>
              <a:rPr lang="or-IN" sz="2400" b="1" dirty="0">
                <a:latin typeface="Nirmala UI" panose="020B0502040204020203" pitchFamily="34" charset="0"/>
                <a:cs typeface="Nirmala UI" panose="020B0502040204020203" pitchFamily="34" charset="0"/>
              </a:rPr>
              <a:t>– ବିନାଶ କରିବା </a:t>
            </a:r>
          </a:p>
          <a:p>
            <a:pPr marL="228600" lvl="0" indent="-228600">
              <a:lnSpc>
                <a:spcPct val="150000"/>
              </a:lnSpc>
              <a:spcBef>
                <a:spcPts val="1000"/>
              </a:spcBef>
              <a:buFont typeface="Wingdings" panose="05000000000000000000" pitchFamily="2" charset="2"/>
              <a:buChar char="Ø"/>
            </a:pPr>
            <a:r>
              <a:rPr lang="or-IN" sz="2400" b="1" dirty="0">
                <a:solidFill>
                  <a:srgbClr val="C00000"/>
                </a:solidFill>
                <a:latin typeface="Nirmala UI" panose="020B0502040204020203" pitchFamily="34" charset="0"/>
                <a:cs typeface="Nirmala UI" panose="020B0502040204020203" pitchFamily="34" charset="0"/>
              </a:rPr>
              <a:t>ସର୍ବ ସିଦ୍ଧି </a:t>
            </a:r>
            <a:r>
              <a:rPr lang="or-IN" sz="2400" b="1" dirty="0">
                <a:latin typeface="Nirmala UI" panose="020B0502040204020203" pitchFamily="34" charset="0"/>
                <a:cs typeface="Nirmala UI" panose="020B0502040204020203" pitchFamily="34" charset="0"/>
              </a:rPr>
              <a:t>– ସମସ୍ତ ସାଧନା </a:t>
            </a:r>
          </a:p>
          <a:p>
            <a:pPr marL="228600" lvl="0" indent="-228600">
              <a:lnSpc>
                <a:spcPct val="150000"/>
              </a:lnSpc>
              <a:spcBef>
                <a:spcPts val="1000"/>
              </a:spcBef>
              <a:buFont typeface="Wingdings" panose="05000000000000000000" pitchFamily="2" charset="2"/>
              <a:buChar char="Ø"/>
            </a:pPr>
            <a:r>
              <a:rPr lang="or-IN" sz="2400" b="1" dirty="0">
                <a:solidFill>
                  <a:srgbClr val="C00000"/>
                </a:solidFill>
                <a:latin typeface="Nirmala UI" panose="020B0502040204020203" pitchFamily="34" charset="0"/>
                <a:cs typeface="Nirmala UI" panose="020B0502040204020203" pitchFamily="34" charset="0"/>
              </a:rPr>
              <a:t>ପ୍ରତ୍ୟୁଭବ</a:t>
            </a:r>
            <a:r>
              <a:rPr lang="or-IN" sz="2400" b="1" dirty="0">
                <a:latin typeface="Nirmala UI" panose="020B0502040204020203" pitchFamily="34" charset="0"/>
                <a:cs typeface="Nirmala UI" panose="020B0502040204020203" pitchFamily="34" charset="0"/>
              </a:rPr>
              <a:t>  – ସଫଳ କରିବା</a:t>
            </a:r>
          </a:p>
          <a:p>
            <a:pPr lvl="0">
              <a:lnSpc>
                <a:spcPct val="150000"/>
              </a:lnSpc>
              <a:spcBef>
                <a:spcPts val="1000"/>
              </a:spcBef>
            </a:pPr>
            <a:endParaRPr lang="or-IN" sz="2400" b="1" dirty="0">
              <a:solidFill>
                <a:srgbClr val="003300"/>
              </a:solidFill>
            </a:endParaRPr>
          </a:p>
          <a:p>
            <a:pPr marL="228600" lvl="0" indent="-228600">
              <a:lnSpc>
                <a:spcPct val="150000"/>
              </a:lnSpc>
              <a:spcBef>
                <a:spcPts val="1000"/>
              </a:spcBef>
              <a:buFont typeface="Wingdings" panose="05000000000000000000" pitchFamily="2" charset="2"/>
              <a:buChar char="Ø"/>
            </a:pPr>
            <a:endParaRPr lang="or-IN" sz="2400" b="1" dirty="0">
              <a:solidFill>
                <a:srgbClr val="003300"/>
              </a:solidFill>
            </a:endParaRPr>
          </a:p>
          <a:p>
            <a:pPr marL="342900" lvl="0" indent="-342900">
              <a:lnSpc>
                <a:spcPct val="150000"/>
              </a:lnSpc>
              <a:spcBef>
                <a:spcPts val="1000"/>
              </a:spcBef>
              <a:buFont typeface="Wingdings" panose="05000000000000000000" pitchFamily="2" charset="2"/>
              <a:buChar char="Ø"/>
            </a:pPr>
            <a:endParaRPr lang="or-IN" sz="2400" b="1" dirty="0">
              <a:solidFill>
                <a:srgbClr val="0033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 y="5372140"/>
            <a:ext cx="2560325" cy="1538868"/>
          </a:xfrm>
          <a:prstGeom prst="rect">
            <a:avLst/>
          </a:prstGeom>
        </p:spPr>
      </p:pic>
      <p:pic>
        <p:nvPicPr>
          <p:cNvPr id="9" name="Picture 8"/>
          <p:cNvPicPr>
            <a:picLocks noChangeAspect="1"/>
          </p:cNvPicPr>
          <p:nvPr/>
        </p:nvPicPr>
        <p:blipFill rotWithShape="1">
          <a:blip r:embed="rId3"/>
          <a:srcRect l="36463"/>
          <a:stretch/>
        </p:blipFill>
        <p:spPr>
          <a:xfrm>
            <a:off x="10241517" y="5385392"/>
            <a:ext cx="1950483" cy="1538867"/>
          </a:xfrm>
          <a:prstGeom prst="rect">
            <a:avLst/>
          </a:prstGeom>
        </p:spPr>
      </p:pic>
      <p:pic>
        <p:nvPicPr>
          <p:cNvPr id="10" name="Picture 9"/>
          <p:cNvPicPr>
            <a:picLocks noChangeAspect="1"/>
          </p:cNvPicPr>
          <p:nvPr/>
        </p:nvPicPr>
        <p:blipFill>
          <a:blip r:embed="rId3"/>
          <a:stretch>
            <a:fillRect/>
          </a:stretch>
        </p:blipFill>
        <p:spPr>
          <a:xfrm>
            <a:off x="7681192" y="5508055"/>
            <a:ext cx="2560542" cy="1416205"/>
          </a:xfrm>
          <a:prstGeom prst="rect">
            <a:avLst/>
          </a:prstGeom>
        </p:spPr>
      </p:pic>
      <p:pic>
        <p:nvPicPr>
          <p:cNvPr id="11" name="Picture 10"/>
          <p:cNvPicPr>
            <a:picLocks noChangeAspect="1"/>
          </p:cNvPicPr>
          <p:nvPr/>
        </p:nvPicPr>
        <p:blipFill>
          <a:blip r:embed="rId3"/>
          <a:stretch>
            <a:fillRect/>
          </a:stretch>
        </p:blipFill>
        <p:spPr>
          <a:xfrm>
            <a:off x="5120650" y="5372140"/>
            <a:ext cx="2560542" cy="1541993"/>
          </a:xfrm>
          <a:prstGeom prst="rect">
            <a:avLst/>
          </a:prstGeom>
        </p:spPr>
      </p:pic>
      <p:pic>
        <p:nvPicPr>
          <p:cNvPr id="12" name="Picture 11"/>
          <p:cNvPicPr>
            <a:picLocks noChangeAspect="1"/>
          </p:cNvPicPr>
          <p:nvPr/>
        </p:nvPicPr>
        <p:blipFill>
          <a:blip r:embed="rId3"/>
          <a:stretch>
            <a:fillRect/>
          </a:stretch>
        </p:blipFill>
        <p:spPr>
          <a:xfrm>
            <a:off x="2560217" y="5378900"/>
            <a:ext cx="2560542" cy="1541993"/>
          </a:xfrm>
          <a:prstGeom prst="rect">
            <a:avLst/>
          </a:prstGeom>
        </p:spPr>
      </p:pic>
    </p:spTree>
    <p:extLst>
      <p:ext uri="{BB962C8B-B14F-4D97-AF65-F5344CB8AC3E}">
        <p14:creationId xmlns:p14="http://schemas.microsoft.com/office/powerpoint/2010/main" val="377849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3E6FC0-B1DB-40B2-B89B-08E977EF8E02}"/>
              </a:ext>
            </a:extLst>
          </p:cNvPr>
          <p:cNvSpPr txBox="1"/>
          <p:nvPr/>
        </p:nvSpPr>
        <p:spPr>
          <a:xfrm>
            <a:off x="159741" y="200722"/>
            <a:ext cx="11859981" cy="2235997"/>
          </a:xfrm>
          <a:prstGeom prst="rect">
            <a:avLst/>
          </a:prstGeom>
          <a:noFill/>
        </p:spPr>
        <p:txBody>
          <a:bodyPr wrap="square" rtlCol="0">
            <a:spAutoFit/>
          </a:bodyPr>
          <a:lstStyle/>
          <a:p>
            <a:pPr lvl="0">
              <a:lnSpc>
                <a:spcPct val="270000"/>
              </a:lnSpc>
              <a:spcBef>
                <a:spcPts val="1000"/>
              </a:spcBef>
            </a:pPr>
            <a:r>
              <a:rPr lang="or-IN" sz="2800" b="1" dirty="0">
                <a:solidFill>
                  <a:srgbClr val="002060"/>
                </a:solidFill>
              </a:rPr>
              <a:t>ହେ ପ୍ରଭୁ ଗଣେଶ  ବିଘ୍ନ ହର୍ତ୍ତା ମାତା ପାର୍ବତୀଙ୍କ ପୁତ୍ର ମୋର ସମସ୍ତ ବିପଦକୁ ବିନାଶ କରି ସମସ୍ତ କାର୍ଯ୍ୟକୁ ସଫଳ କରାନ୍ତୁ ।</a:t>
            </a:r>
          </a:p>
        </p:txBody>
      </p:sp>
      <p:sp>
        <p:nvSpPr>
          <p:cNvPr id="3" name="TextBox 2">
            <a:extLst>
              <a:ext uri="{FF2B5EF4-FFF2-40B4-BE49-F238E27FC236}">
                <a16:creationId xmlns:a16="http://schemas.microsoft.com/office/drawing/2014/main" id="{8B160BAA-AEB7-4FAB-80CF-C8E43005ED31}"/>
              </a:ext>
            </a:extLst>
          </p:cNvPr>
          <p:cNvSpPr txBox="1"/>
          <p:nvPr/>
        </p:nvSpPr>
        <p:spPr>
          <a:xfrm>
            <a:off x="159741" y="2664823"/>
            <a:ext cx="11859981" cy="3074303"/>
          </a:xfrm>
          <a:prstGeom prst="rect">
            <a:avLst/>
          </a:prstGeom>
          <a:noFill/>
        </p:spPr>
        <p:txBody>
          <a:bodyPr wrap="square" rtlCol="0">
            <a:spAutoFit/>
          </a:bodyPr>
          <a:lstStyle/>
          <a:p>
            <a:pPr algn="just">
              <a:lnSpc>
                <a:spcPct val="200000"/>
              </a:lnSpc>
            </a:pPr>
            <a:r>
              <a:rPr lang="or-IN" sz="2000" b="1" dirty="0">
                <a:solidFill>
                  <a:srgbClr val="00B050"/>
                </a:solidFill>
                <a:latin typeface="Nirmala UI" panose="020B0502040204020203" pitchFamily="34" charset="0"/>
                <a:cs typeface="Nirmala UI" panose="020B0502040204020203" pitchFamily="34" charset="0"/>
              </a:rPr>
              <a:t>ଗଣେଶ ପୂଜା କେବେ ଓ କେଉଁଠାରେ ହୁଏ ପିଲାମାନେ ଜାଣିଛ ନା ?</a:t>
            </a:r>
          </a:p>
          <a:p>
            <a:pPr algn="just">
              <a:lnSpc>
                <a:spcPct val="200000"/>
              </a:lnSpc>
            </a:pPr>
            <a:r>
              <a:rPr lang="or-IN" sz="2000" b="1" dirty="0">
                <a:latin typeface="Nirmala UI" panose="020B0502040204020203" pitchFamily="34" charset="0"/>
                <a:cs typeface="Nirmala UI" panose="020B0502040204020203" pitchFamily="34" charset="0"/>
              </a:rPr>
              <a:t>ଭାଦ୍ରବ ଶୁକ୍ଳପକ୍ଷ ଚତୁର୍ଥୀ ଦିନ ଗଣପତିଙ୍କ ମୃଣ୍ମୟ ମୂର୍ତ୍ତୀର ପୂଜା ଦେଶରେ ସର୍ବତ୍ର ପାଳନ କରାଯାଏ ।ଓଡିଶାରେ ବିଶେଷ ଭାବରେ ସମସ୍ତ ଶିକ୍ଷାନୁଷ୍ଠାନରେ ପାଳନ କରାଯାଏ ।ମହାରାଷ୍ଟ୍ରରେ ୧୦ ଦିନ ପର୍ଯ୍ୟନ୍ତ ପୂଜା ଆରାଧନା ସାରି ବିଗ୍ରହକୁ ଶୋଭାଯାତ୍ରାରେ ନେଇ ଉପଯୁକ୍ତ ଭଜନ ଗାନ ସହିତ ସମୁଦ୍ର ବା ନଦୀ ବା ପୁଷ୍କରିଣୀ ନିକଟକୁ ନିଆଯାଇ ଆସନ୍ତା ବର୍ଷକୁ ଆଗମନ କରିବାକୁ ପ୍ରାର୍ଥନା କରି ଜଳରେ ବିସର୍ଜନ କରାଯାଏ । </a:t>
            </a:r>
            <a:endParaRPr lang="en-US" sz="2000" b="1"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1565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ephant head Stock Photos and Images. 17,201 Elephant head pictures and  royalty free photography available to search from thousands of stock  photograp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833" y="2277166"/>
            <a:ext cx="2664823" cy="39829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62101" y="1228122"/>
            <a:ext cx="8164286" cy="584775"/>
          </a:xfrm>
          <a:prstGeom prst="rect">
            <a:avLst/>
          </a:prstGeom>
          <a:solidFill>
            <a:srgbClr val="FFFF00"/>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or-IN" sz="3200" dirty="0">
                <a:solidFill>
                  <a:srgbClr val="7030A0"/>
                </a:solidFill>
                <a:latin typeface="Nirmala UI" panose="020B0502040204020203" pitchFamily="34" charset="0"/>
                <a:cs typeface="Nirmala UI" panose="020B0502040204020203" pitchFamily="34" charset="0"/>
              </a:rPr>
              <a:t>“ଏକ ମାତ୍ର ଭଗବାନ ଯାହାଙ୍କର ମୁଣ୍ଡ ହାତୀ ମୁଣ୍ଡ ପରି” </a:t>
            </a:r>
            <a:endParaRPr lang="en-US" sz="3200" dirty="0">
              <a:solidFill>
                <a:srgbClr val="7030A0"/>
              </a:solidFill>
              <a:latin typeface="Nirmala UI" panose="020B0502040204020203" pitchFamily="34" charset="0"/>
              <a:cs typeface="Nirmala UI" panose="020B0502040204020203" pitchFamily="34" charset="0"/>
            </a:endParaRPr>
          </a:p>
        </p:txBody>
      </p:sp>
      <p:sp>
        <p:nvSpPr>
          <p:cNvPr id="8" name="TextBox 7">
            <a:extLst>
              <a:ext uri="{FF2B5EF4-FFF2-40B4-BE49-F238E27FC236}">
                <a16:creationId xmlns:a16="http://schemas.microsoft.com/office/drawing/2014/main" id="{6E7C9308-21BA-43D4-A2E3-5F05387BC1D9}"/>
              </a:ext>
            </a:extLst>
          </p:cNvPr>
          <p:cNvSpPr txBox="1"/>
          <p:nvPr/>
        </p:nvSpPr>
        <p:spPr>
          <a:xfrm>
            <a:off x="394857" y="231117"/>
            <a:ext cx="8164286" cy="646331"/>
          </a:xfrm>
          <a:prstGeom prst="rect">
            <a:avLst/>
          </a:prstGeom>
          <a:noFill/>
        </p:spPr>
        <p:txBody>
          <a:bodyPr wrap="square" rtlCol="0">
            <a:spAutoFit/>
          </a:bodyPr>
          <a:lstStyle/>
          <a:p>
            <a:r>
              <a:rPr lang="or-IN" sz="3200" b="1" dirty="0">
                <a:latin typeface="Nirmala UI" panose="020B0502040204020203" pitchFamily="34" charset="0"/>
                <a:cs typeface="Nirmala UI" panose="020B0502040204020203" pitchFamily="34" charset="0"/>
              </a:rPr>
              <a:t>“ପିଲାମାନେ ପ୍ରଭୁ ଗଣେଶ ଦେଖିବାକୁ  କିପରି ”</a:t>
            </a:r>
            <a:r>
              <a:rPr lang="or-IN" sz="2000" b="1" dirty="0">
                <a:latin typeface="Nirmala UI" panose="020B0502040204020203" pitchFamily="34" charset="0"/>
                <a:cs typeface="Nirmala UI" panose="020B0502040204020203" pitchFamily="34" charset="0"/>
              </a:rPr>
              <a:t> </a:t>
            </a:r>
            <a:r>
              <a:rPr lang="or-IN" sz="3600" b="1" dirty="0">
                <a:latin typeface="Nirmala UI" panose="020B0502040204020203" pitchFamily="34" charset="0"/>
                <a:cs typeface="Nirmala UI" panose="020B0502040204020203" pitchFamily="34" charset="0"/>
              </a:rPr>
              <a:t>?</a:t>
            </a:r>
            <a:r>
              <a:rPr lang="or-IN" sz="2000" b="1" dirty="0">
                <a:latin typeface="Nirmala UI" panose="020B0502040204020203" pitchFamily="34" charset="0"/>
                <a:cs typeface="Nirmala UI" panose="020B0502040204020203" pitchFamily="34" charset="0"/>
              </a:rPr>
              <a:t> </a:t>
            </a:r>
            <a:endParaRPr lang="en-US" sz="2000" b="1" dirty="0">
              <a:latin typeface="Nirmala UI" panose="020B0502040204020203" pitchFamily="34" charset="0"/>
              <a:cs typeface="Nirmala UI" panose="020B0502040204020203" pitchFamily="34" charset="0"/>
            </a:endParaRPr>
          </a:p>
        </p:txBody>
      </p:sp>
      <p:pic>
        <p:nvPicPr>
          <p:cNvPr id="4" name="Picture 3">
            <a:extLst>
              <a:ext uri="{FF2B5EF4-FFF2-40B4-BE49-F238E27FC236}">
                <a16:creationId xmlns:a16="http://schemas.microsoft.com/office/drawing/2014/main" id="{EE404946-0E38-48CD-AB28-CDB05F9F7671}"/>
              </a:ext>
            </a:extLst>
          </p:cNvPr>
          <p:cNvPicPr>
            <a:picLocks noChangeAspect="1"/>
          </p:cNvPicPr>
          <p:nvPr/>
        </p:nvPicPr>
        <p:blipFill>
          <a:blip r:embed="rId3"/>
          <a:stretch>
            <a:fillRect/>
          </a:stretch>
        </p:blipFill>
        <p:spPr>
          <a:xfrm>
            <a:off x="394857" y="2163571"/>
            <a:ext cx="3212933" cy="4181214"/>
          </a:xfrm>
          <a:prstGeom prst="rect">
            <a:avLst/>
          </a:prstGeom>
        </p:spPr>
      </p:pic>
    </p:spTree>
    <p:extLst>
      <p:ext uri="{BB962C8B-B14F-4D97-AF65-F5344CB8AC3E}">
        <p14:creationId xmlns:p14="http://schemas.microsoft.com/office/powerpoint/2010/main" val="199092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183" y="1105992"/>
            <a:ext cx="11627267" cy="6278642"/>
          </a:xfrm>
          <a:prstGeom prst="rect">
            <a:avLst/>
          </a:prstGeom>
          <a:noFill/>
        </p:spPr>
        <p:txBody>
          <a:bodyPr wrap="square" rtlCol="0">
            <a:spAutoFit/>
          </a:bodyPr>
          <a:lstStyle/>
          <a:p>
            <a:pPr lvl="0">
              <a:lnSpc>
                <a:spcPct val="150000"/>
              </a:lnSpc>
            </a:pPr>
            <a:r>
              <a:rPr lang="or-IN" sz="2800" b="1" dirty="0">
                <a:solidFill>
                  <a:srgbClr val="C00000"/>
                </a:solidFill>
                <a:latin typeface="Nirmala UI" panose="020B0502040204020203" pitchFamily="34" charset="0"/>
                <a:cs typeface="Nirmala UI" panose="020B0502040204020203" pitchFamily="34" charset="0"/>
              </a:rPr>
              <a:t>ହାତୀ ମୁଣ୍ଡ   -   ଆସାଧାରଣ ଓ ତୀକ୍ଷଣ୍ ବୁଦ୍ଧି  </a:t>
            </a:r>
          </a:p>
          <a:p>
            <a:pPr lvl="0" algn="just">
              <a:lnSpc>
                <a:spcPct val="150000"/>
              </a:lnSpc>
            </a:pPr>
            <a:r>
              <a:rPr lang="or-IN" sz="2400" dirty="0">
                <a:solidFill>
                  <a:prstClr val="black"/>
                </a:solidFill>
                <a:latin typeface="Nirmala UI" panose="020B0502040204020203" pitchFamily="34" charset="0"/>
                <a:cs typeface="Nirmala UI" panose="020B0502040204020203" pitchFamily="34" charset="0"/>
              </a:rPr>
              <a:t>ହାତୀ ନିଜର ମହାନ ବୁଦ୍ଧି ପାଇଁ ପରିଚିତ ।ଉଦାହରଣସ୍ୱରୂପ ସ୍ୱାମୀଙ୍କ କାର୍ ପଛେ ପଛେ ଅନେକ କାର୍ ଆସୁଥିଲେ ମଧ୍ୟ କାର୍ ଶବ୍ଦରୁ ସାଇଗୀତା ସ୍ୱାମୀଙ୍କ କାର୍ କୁ ନିର୍ଭୁଲ୍ ଭାବରେ ଚିହ୍ନିପାରେ ।ସେଥିପାଇଁ ଏହାକୁ ଗଜବୁଦ୍ଧି ବୋଲି କୁହାଯାଏ ।ତୀକ୍ଷ୍ଣବୁଦ୍ଧିକୁ ଗଜବୁଦ୍ଧି ବୋଲି କୁହାଯାଏ ।</a:t>
            </a:r>
          </a:p>
          <a:p>
            <a:r>
              <a:rPr lang="or-IN" sz="2800" b="1" dirty="0">
                <a:solidFill>
                  <a:srgbClr val="FF0000"/>
                </a:solidFill>
                <a:latin typeface="Nirmala UI" panose="020B0502040204020203" pitchFamily="34" charset="0"/>
                <a:cs typeface="Nirmala UI" panose="020B0502040204020203" pitchFamily="34" charset="0"/>
              </a:rPr>
              <a:t>ହାତୀ କାନ   -   </a:t>
            </a:r>
          </a:p>
          <a:p>
            <a:pPr marL="571500" indent="-571500" algn="just">
              <a:lnSpc>
                <a:spcPct val="150000"/>
              </a:lnSpc>
              <a:buFont typeface="Wingdings" panose="05000000000000000000" pitchFamily="2" charset="2"/>
              <a:buChar char="v"/>
            </a:pPr>
            <a:r>
              <a:rPr lang="or-IN" sz="2400" dirty="0">
                <a:latin typeface="Nirmala UI" panose="020B0502040204020203" pitchFamily="34" charset="0"/>
                <a:cs typeface="Nirmala UI" panose="020B0502040204020203" pitchFamily="34" charset="0"/>
              </a:rPr>
              <a:t>ଧୀର ଶବ୍ଦକୁ ମଧ୍ୟ ଶୁଣି ପାରେ (ଶ୍ରବଣ) ।ତାଙ୍କ ଲମ୍ୱ ଓ ପ୍ରଶସ୍ତ କର୍ଣ୍ଣ ଜଣାଇଦିଏ ଯେ ଆମେ ଯାହା ସବୁ କଥାବାର୍ତ୍ତା ହେଉଛେ ଯେତେ କମ୍ ପାଟିରେ ହେଲେ ବି ସେ ସବୁ ଶୁଣିପାରନ୍ତି ।ତେଣୁ ଆମେ କଣ କଥାବାର୍ତ୍ତା ହେଉଛୁ ସେଥିପ୍ରତି ସତର୍କ ହେବା ଦରକାର ।  </a:t>
            </a:r>
          </a:p>
          <a:p>
            <a:pPr marL="571500" indent="-571500" algn="just">
              <a:lnSpc>
                <a:spcPct val="150000"/>
              </a:lnSpc>
              <a:buFont typeface="Wingdings" panose="05000000000000000000" pitchFamily="2" charset="2"/>
              <a:buChar char="v"/>
            </a:pPr>
            <a:r>
              <a:rPr lang="or-IN" sz="2400" dirty="0">
                <a:latin typeface="Nirmala UI" panose="020B0502040204020203" pitchFamily="34" charset="0"/>
                <a:cs typeface="Nirmala UI" panose="020B0502040204020203" pitchFamily="34" charset="0"/>
              </a:rPr>
              <a:t>ହାତୀ ତା’ର କାନକୁ ସବୁବେଳେ ବିଞ୍ଚି ଚାଲୁଥାଏ  କାରଣ ସେ କୌଣସି ଅନାବଶ୍ୟକ କଥାକୁ ନିଜ ଭାବନାରେ ଆସିବାକୁ ଦିଏ ନାହିଁ) </a:t>
            </a:r>
            <a:endParaRPr lang="en-US" sz="2400" dirty="0">
              <a:latin typeface="Nirmala UI" panose="020B0502040204020203" pitchFamily="34" charset="0"/>
              <a:cs typeface="Nirmala UI" panose="020B0502040204020203" pitchFamily="34" charset="0"/>
            </a:endParaRPr>
          </a:p>
          <a:p>
            <a:endParaRPr lang="or-IN" sz="4400" dirty="0">
              <a:solidFill>
                <a:srgbClr val="C00000"/>
              </a:solidFill>
            </a:endParaRPr>
          </a:p>
        </p:txBody>
      </p:sp>
      <p:sp>
        <p:nvSpPr>
          <p:cNvPr id="4" name="TextBox 3"/>
          <p:cNvSpPr txBox="1"/>
          <p:nvPr/>
        </p:nvSpPr>
        <p:spPr>
          <a:xfrm>
            <a:off x="3860926" y="182662"/>
            <a:ext cx="4925266" cy="923330"/>
          </a:xfrm>
          <a:prstGeom prst="rect">
            <a:avLst/>
          </a:prstGeom>
          <a:noFill/>
        </p:spPr>
        <p:txBody>
          <a:bodyPr wrap="square" rtlCol="0">
            <a:spAutoFit/>
          </a:bodyPr>
          <a:lstStyle/>
          <a:p>
            <a:r>
              <a:rPr lang="or-IN" sz="5400" b="1" u="sng" dirty="0">
                <a:solidFill>
                  <a:srgbClr val="FF0000"/>
                </a:solidFill>
                <a:effectLst>
                  <a:outerShdw blurRad="38100" dist="38100" dir="2700000" algn="tl">
                    <a:srgbClr val="000000">
                      <a:alpha val="43137"/>
                    </a:srgbClr>
                  </a:outerShdw>
                </a:effectLst>
              </a:rPr>
              <a:t>କ’ଣ ଶିକ୍ଷା ମିଳେ ?</a:t>
            </a:r>
            <a:endParaRPr lang="en-US" sz="54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733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mbodar Stock Photos - Free &amp; Royalty-Free Stock Photos from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765" y="1227909"/>
            <a:ext cx="4492444" cy="5398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01736" y="304579"/>
            <a:ext cx="3566160" cy="923330"/>
          </a:xfrm>
          <a:prstGeom prst="rect">
            <a:avLst/>
          </a:prstGeom>
          <a:noFill/>
        </p:spPr>
        <p:txBody>
          <a:bodyPr wrap="square" rtlCol="0">
            <a:spAutoFit/>
          </a:bodyPr>
          <a:lstStyle/>
          <a:p>
            <a:r>
              <a:rPr lang="or-IN" sz="5400" u="sng" dirty="0"/>
              <a:t>ଲମ୍ବୋଦର</a:t>
            </a:r>
            <a:endParaRPr lang="en-US" sz="5400" u="sng" dirty="0"/>
          </a:p>
        </p:txBody>
      </p:sp>
      <p:sp>
        <p:nvSpPr>
          <p:cNvPr id="3" name="TextBox 2"/>
          <p:cNvSpPr txBox="1"/>
          <p:nvPr/>
        </p:nvSpPr>
        <p:spPr>
          <a:xfrm>
            <a:off x="431074" y="2272936"/>
            <a:ext cx="6792686" cy="1951047"/>
          </a:xfrm>
          <a:prstGeom prst="rect">
            <a:avLst/>
          </a:prstGeom>
          <a:noFill/>
        </p:spPr>
        <p:txBody>
          <a:bodyPr wrap="square" rtlCol="0">
            <a:spAutoFit/>
          </a:bodyPr>
          <a:lstStyle/>
          <a:p>
            <a:pPr>
              <a:lnSpc>
                <a:spcPct val="150000"/>
              </a:lnSpc>
            </a:pPr>
            <a:r>
              <a:rPr lang="or-IN" sz="2800" dirty="0">
                <a:latin typeface="Nirmala UI" panose="020B0502040204020203" pitchFamily="34" charset="0"/>
                <a:cs typeface="Nirmala UI" panose="020B0502040204020203" pitchFamily="34" charset="0"/>
              </a:rPr>
              <a:t>ଗଣେଶଙ୍କର ଅନ୍ୟ ନାମ ଲମ୍ବୋଦର । ଉଦର ଅର୍ଥାତ ପେଟ । ଏଠାରେ ଗଣେଷଙ୍କ ପେଟକୁ ଅନେକ ଜ୍ଞାନର ଭଣ୍ଡାର ବୋଲି ବିବେଚନା କରାଯାଇଛି ।  </a:t>
            </a:r>
          </a:p>
        </p:txBody>
      </p:sp>
      <p:sp>
        <p:nvSpPr>
          <p:cNvPr id="4" name="TextBox 3"/>
          <p:cNvSpPr txBox="1"/>
          <p:nvPr/>
        </p:nvSpPr>
        <p:spPr>
          <a:xfrm>
            <a:off x="563596" y="4592825"/>
            <a:ext cx="5956663" cy="1131528"/>
          </a:xfrm>
          <a:prstGeom prst="rect">
            <a:avLst/>
          </a:prstGeom>
          <a:noFill/>
        </p:spPr>
        <p:txBody>
          <a:bodyPr wrap="square" rtlCol="0">
            <a:spAutoFit/>
          </a:bodyPr>
          <a:lstStyle/>
          <a:p>
            <a:pPr>
              <a:lnSpc>
                <a:spcPct val="150000"/>
              </a:lnSpc>
            </a:pPr>
            <a:r>
              <a:rPr lang="or-IN" sz="2400" dirty="0">
                <a:latin typeface="Nirmala UI" panose="020B0502040204020203" pitchFamily="34" charset="0"/>
                <a:cs typeface="Nirmala UI" panose="020B0502040204020203" pitchFamily="34" charset="0"/>
              </a:rPr>
              <a:t>(କୁହାଯାଏ ଗଣେଶ ପିଲାବେଳେ ସଂସାରର ସମସ୍ତ ବିଦ୍ୟାକୁ ପାଣି କରି ପିଇ ଦେଇଥିଲେ</a:t>
            </a:r>
            <a:r>
              <a:rPr lang="en-US" sz="2400" dirty="0">
                <a:latin typeface="Nirmala UI" panose="020B0502040204020203" pitchFamily="34" charset="0"/>
                <a:cs typeface="Nirmala UI" panose="020B0502040204020203" pitchFamily="34" charset="0"/>
              </a:rPr>
              <a:t> |</a:t>
            </a:r>
            <a:r>
              <a:rPr lang="or-IN" dirty="0">
                <a:latin typeface="Nirmala UI" panose="020B0502040204020203" pitchFamily="34" charset="0"/>
                <a:cs typeface="Nirmala UI" panose="020B0502040204020203" pitchFamily="34" charset="0"/>
              </a:rPr>
              <a:t>)</a:t>
            </a:r>
            <a:endParaRPr lang="en-US" dirty="0">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62760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daka story – Chef Harpal Singh Sok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759" y="3035639"/>
            <a:ext cx="4663440" cy="33916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3202" y="3035639"/>
            <a:ext cx="4219303" cy="584775"/>
          </a:xfrm>
          <a:prstGeom prst="rect">
            <a:avLst/>
          </a:prstGeom>
          <a:noFill/>
        </p:spPr>
        <p:txBody>
          <a:bodyPr wrap="square" rtlCol="0">
            <a:spAutoFit/>
          </a:bodyPr>
          <a:lstStyle/>
          <a:p>
            <a:r>
              <a:rPr lang="or-IN" sz="3200" u="sng" dirty="0">
                <a:latin typeface="Nirmala UI" panose="020B0502040204020203" pitchFamily="34" charset="0"/>
                <a:cs typeface="Nirmala UI" panose="020B0502040204020203" pitchFamily="34" charset="0"/>
              </a:rPr>
              <a:t>ମୋଦକର ମହତ୍ତ୍ଵ</a:t>
            </a:r>
            <a:endParaRPr lang="en-US" sz="3200" u="sng" dirty="0">
              <a:latin typeface="Nirmala UI" panose="020B0502040204020203" pitchFamily="34" charset="0"/>
              <a:cs typeface="Nirmala UI" panose="020B0502040204020203" pitchFamily="34" charset="0"/>
            </a:endParaRPr>
          </a:p>
        </p:txBody>
      </p:sp>
      <p:sp>
        <p:nvSpPr>
          <p:cNvPr id="4" name="TextBox 3"/>
          <p:cNvSpPr txBox="1"/>
          <p:nvPr/>
        </p:nvSpPr>
        <p:spPr>
          <a:xfrm>
            <a:off x="304801" y="4512179"/>
            <a:ext cx="6692348" cy="1569660"/>
          </a:xfrm>
          <a:prstGeom prst="rect">
            <a:avLst/>
          </a:prstGeom>
          <a:noFill/>
        </p:spPr>
        <p:txBody>
          <a:bodyPr wrap="square" rtlCol="0">
            <a:spAutoFit/>
          </a:bodyPr>
          <a:lstStyle/>
          <a:p>
            <a:pPr algn="just"/>
            <a:r>
              <a:rPr lang="or-IN" sz="2400" dirty="0">
                <a:latin typeface="Nirmala UI" panose="020B0502040204020203" pitchFamily="34" charset="0"/>
                <a:cs typeface="Nirmala UI" panose="020B0502040204020203" pitchFamily="34" charset="0"/>
              </a:rPr>
              <a:t>ଗଣେଶଙ୍କୁ  ରାଶିରେ ପ୍ରସ୍ତୁତ ହୋଇଥିବା  ଲଡୁ ବା ମୋଦକ ପ୍ରଦାନ କରାଯାଏ  । ଏହା  ଏକ ବାମ୍ଫ ରନ୍ଧା ଖାଦ୍ୟ ଯାହାକି ତେଲ ଓ ମସଲା ଜାତୀୟ ଖାଦ୍ୟରୁ ଦୂରେଇ ରହିବା ପାଇଁ ବାର୍ତ୍ତା ଦେଇଥାଏ ଓ ରାଶିରେ ପାଚନ କରିବାର କ୍ଷମତା ମଧ୍ୟ ଥାଏ ।</a:t>
            </a:r>
            <a:endParaRPr lang="en-US" sz="2400" dirty="0">
              <a:latin typeface="Nirmala UI" panose="020B0502040204020203" pitchFamily="34" charset="0"/>
              <a:cs typeface="Nirmala UI" panose="020B0502040204020203" pitchFamily="34" charset="0"/>
            </a:endParaRPr>
          </a:p>
        </p:txBody>
      </p:sp>
      <p:sp>
        <p:nvSpPr>
          <p:cNvPr id="5" name="Rounded Rectangle 1">
            <a:extLst>
              <a:ext uri="{FF2B5EF4-FFF2-40B4-BE49-F238E27FC236}">
                <a16:creationId xmlns:a16="http://schemas.microsoft.com/office/drawing/2014/main" id="{1C6376E1-0F27-4FAC-8DC4-F14F9AC5D348}"/>
              </a:ext>
            </a:extLst>
          </p:cNvPr>
          <p:cNvSpPr/>
          <p:nvPr/>
        </p:nvSpPr>
        <p:spPr>
          <a:xfrm>
            <a:off x="318054" y="249074"/>
            <a:ext cx="11608903" cy="1907177"/>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or-IN" sz="3600">
                <a:solidFill>
                  <a:prstClr val="black"/>
                </a:solidFill>
              </a:rPr>
              <a:t>ପିଲାମାନେ କହିଲ ଦେଖି ଆମେ ଗଣେଶଙ୍କୁ କ’ଣ ପ୍ରଦାନ କରି ପୂଜା କରିଥାଉ ? </a:t>
            </a:r>
            <a:endParaRPr lang="en-US" sz="3600" dirty="0">
              <a:solidFill>
                <a:prstClr val="black"/>
              </a:solidFill>
            </a:endParaRPr>
          </a:p>
        </p:txBody>
      </p:sp>
    </p:spTree>
    <p:extLst>
      <p:ext uri="{BB962C8B-B14F-4D97-AF65-F5344CB8AC3E}">
        <p14:creationId xmlns:p14="http://schemas.microsoft.com/office/powerpoint/2010/main" val="855825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5831</TotalTime>
  <Words>1291</Words>
  <Application>Microsoft Office PowerPoint</Application>
  <PresentationFormat>Widescreen</PresentationFormat>
  <Paragraphs>114</Paragraphs>
  <Slides>19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Nirmala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surekha parhi</cp:lastModifiedBy>
  <cp:revision>289</cp:revision>
  <dcterms:created xsi:type="dcterms:W3CDTF">2022-06-01T07:12:38Z</dcterms:created>
  <dcterms:modified xsi:type="dcterms:W3CDTF">2023-11-16T16:32:15Z</dcterms:modified>
</cp:coreProperties>
</file>