
<file path=[Content_Types].xml><?xml version="1.0" encoding="utf-8"?>
<Types xmlns="http://schemas.openxmlformats.org/package/2006/content-types">
  <Default Extension="aac" ContentType="audio/aac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66" d="100"/>
          <a:sy n="66" d="100"/>
        </p:scale>
        <p:origin x="66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2A0C10-4A25-6C75-5BD0-E7FCABB3D4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3B2AF08-46BC-1E80-AC41-A0E4A22B7D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D4FC4D-BED7-A51A-1081-D2EDBE5F8F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E8AE2-B790-4CE8-AFD9-704C0CA7DA1E}" type="datetimeFigureOut">
              <a:rPr lang="en-IN" smtClean="0"/>
              <a:t>28-08-2023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8E77D3-D533-954E-22FA-BD8D817A19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6060E-9D04-CD35-535F-87A33DB3B0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2006D-5BF8-4770-B177-82AC0721B1B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964883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34C60A-CBAB-BD26-227C-A7EFB7D36F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114E306-6350-CACC-399E-CC9DCEF1CE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2E225D-6FEC-9EE1-EB36-F0C2946B42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E8AE2-B790-4CE8-AFD9-704C0CA7DA1E}" type="datetimeFigureOut">
              <a:rPr lang="en-IN" smtClean="0"/>
              <a:t>28-08-2023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C2F221-D421-E16A-E679-2C1BF742DD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DC36CC-5355-84E3-5DDC-DDB2364137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2006D-5BF8-4770-B177-82AC0721B1B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097802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067000F-CFB9-99AF-886D-746A3E403AD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EBB1522-9B8B-B2CB-794F-6BE0BBDDE6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7D4D31-CFAF-C60C-07E9-3EC0DC6DD6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E8AE2-B790-4CE8-AFD9-704C0CA7DA1E}" type="datetimeFigureOut">
              <a:rPr lang="en-IN" smtClean="0"/>
              <a:t>28-08-2023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63FFF8-C42B-21A3-0B8E-69D71D0C2B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21ABF4-C90B-E7E1-E7F9-673C74BABD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2006D-5BF8-4770-B177-82AC0721B1B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386308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752BC5-E3B2-2ED2-B871-76622807A1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883F0B-2D92-17CB-A7D2-FBF3D05F45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00FFEA-6A32-CC0C-13C1-70ED5359D8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E8AE2-B790-4CE8-AFD9-704C0CA7DA1E}" type="datetimeFigureOut">
              <a:rPr lang="en-IN" smtClean="0"/>
              <a:t>28-08-2023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D9118F-DD63-851D-CA7D-98147FA856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BA9D13-65DC-E9A1-8CFA-8CD6468C80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2006D-5BF8-4770-B177-82AC0721B1B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225018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0F8E6E-4060-2AF6-CEBF-E8504D3C5E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A61402-DCB1-8E68-1FAF-54E582E196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1FC45B-47DC-FD71-640E-7606986931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E8AE2-B790-4CE8-AFD9-704C0CA7DA1E}" type="datetimeFigureOut">
              <a:rPr lang="en-IN" smtClean="0"/>
              <a:t>28-08-2023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201641-BEEA-ED71-3E61-E37F17254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49B76D-F6E0-1193-6AD3-B62F118E25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2006D-5BF8-4770-B177-82AC0721B1B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879061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D0F797-3A8A-2EE8-EA15-DFACBE0E57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A69C9E-E936-29D7-CE13-BF44118577B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BDFC76-9756-3369-2F90-C8F0FEA0CB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D9D7F3-DC2A-A90D-7545-1F3978EA19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E8AE2-B790-4CE8-AFD9-704C0CA7DA1E}" type="datetimeFigureOut">
              <a:rPr lang="en-IN" smtClean="0"/>
              <a:t>28-08-2023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9CD6B34-F268-8586-32B2-FA3CC6B1B9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E92878-939E-C876-9A18-65BDEFD64D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2006D-5BF8-4770-B177-82AC0721B1B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34389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F72991-9D9F-D67E-A7A8-D37BD90FD4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C4B1A2-2821-38AC-71F9-FA2A08044E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85166C5-E347-E0BE-99BA-55913953C0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D6F21ED-717E-F703-03A0-988F997A5C3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7B66260-C467-19D7-58D4-5F79BD5712E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6095C88-DFFA-0657-0E42-4CA0D6F0BF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E8AE2-B790-4CE8-AFD9-704C0CA7DA1E}" type="datetimeFigureOut">
              <a:rPr lang="en-IN" smtClean="0"/>
              <a:t>28-08-2023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7BCF298-C782-E066-3C5A-E730831736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5B9A468-C040-DC3B-092D-59848DC7EE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2006D-5BF8-4770-B177-82AC0721B1B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118622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706AB2-F90C-4292-9E78-4891477736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BBA1241-9BA0-3F49-4003-6DCD9FA5DB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E8AE2-B790-4CE8-AFD9-704C0CA7DA1E}" type="datetimeFigureOut">
              <a:rPr lang="en-IN" smtClean="0"/>
              <a:t>28-08-2023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A9392C9-3F90-AC40-7526-54E74B71C6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1469B9D-59F7-0D4A-E8BD-37D7118469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2006D-5BF8-4770-B177-82AC0721B1B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117672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F38E48D-42F5-9357-4F5A-192D3535F1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E8AE2-B790-4CE8-AFD9-704C0CA7DA1E}" type="datetimeFigureOut">
              <a:rPr lang="en-IN" smtClean="0"/>
              <a:t>28-08-2023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0EF9047-BD3D-450E-C1EF-AF941F6DB3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054690-54F4-CD3E-7D3E-F36F244152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2006D-5BF8-4770-B177-82AC0721B1B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83073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67CB88-0B03-2626-E76A-E662AC8490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EF46CA-59CA-95C3-B696-64B8BFB7D8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8A7E4D-3A7C-DA1E-8E0A-04C613432B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880E3B-FB63-4E31-DB38-257D7AD943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E8AE2-B790-4CE8-AFD9-704C0CA7DA1E}" type="datetimeFigureOut">
              <a:rPr lang="en-IN" smtClean="0"/>
              <a:t>28-08-2023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AA2F237-258E-5C18-AD1C-1AED09CB94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F9586A-ED67-035A-5934-F5632D1B5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2006D-5BF8-4770-B177-82AC0721B1B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241901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99DA8D-78DC-BCD2-15D7-DEB4302A23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1710C0B-36EA-5CE7-AF71-53E909B2CC4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6D567B5-BBF4-9F79-78C7-1F45BC0706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AB24AC-D1B3-6697-B434-AB2CA2A75A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E8AE2-B790-4CE8-AFD9-704C0CA7DA1E}" type="datetimeFigureOut">
              <a:rPr lang="en-IN" smtClean="0"/>
              <a:t>28-08-2023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639086-11EA-9259-CF40-68EB53C692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9DEF400-9F78-C515-FCA1-99714B1DA2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2006D-5BF8-4770-B177-82AC0721B1B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419283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40000"/>
                <a:lumOff val="6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991B88D-2EEE-5186-37F7-3C3A9D012F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0844F7-D835-73DD-048D-8600F6FCCF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30D125-A240-66E5-667C-6C43CC4B023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E8AE2-B790-4CE8-AFD9-704C0CA7DA1E}" type="datetimeFigureOut">
              <a:rPr lang="en-IN" smtClean="0"/>
              <a:t>28-08-2023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DAC3EB-577D-D2A1-271A-E38327A03F1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5B3B91-E3BE-43D2-8A15-F924251686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22006D-5BF8-4770-B177-82AC0721B1B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363631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aac"/><Relationship Id="rId1" Type="http://schemas.microsoft.com/office/2007/relationships/media" Target="../media/media3.aac"/><Relationship Id="rId5" Type="http://schemas.openxmlformats.org/officeDocument/2006/relationships/image" Target="../media/image16.jpe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aac"/><Relationship Id="rId1" Type="http://schemas.microsoft.com/office/2007/relationships/media" Target="../media/media1.aac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7" Type="http://schemas.openxmlformats.org/officeDocument/2006/relationships/image" Target="../media/image13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aac"/><Relationship Id="rId1" Type="http://schemas.microsoft.com/office/2007/relationships/media" Target="../media/media2.aac"/><Relationship Id="rId5" Type="http://schemas.openxmlformats.org/officeDocument/2006/relationships/image" Target="../media/image14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BB70E7F-370A-C14E-3609-3BE70C850A78}"/>
              </a:ext>
            </a:extLst>
          </p:cNvPr>
          <p:cNvSpPr txBox="1"/>
          <p:nvPr/>
        </p:nvSpPr>
        <p:spPr>
          <a:xfrm>
            <a:off x="0" y="649910"/>
            <a:ext cx="11973827" cy="51206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or-IN" sz="32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Kalinga" panose="020B0502040204020203" pitchFamily="34" charset="0"/>
              </a:rPr>
              <a:t>ଓଁ ଶ୍ରୀ ସାଇ ରାମ</a:t>
            </a:r>
            <a:endParaRPr lang="en-IN" sz="1200" b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Kalinga" panose="020B0502040204020203" pitchFamily="34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or-IN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Kalinga" panose="020B0502040204020203" pitchFamily="34" charset="0"/>
              </a:rPr>
              <a:t>ଯେ କୌଣସି ସ୍ତୋତ୍ର ଆରମ୍ଭ ପୂର୍ବରୁ ପିଲାଙ୍କର ସେହି ସ୍ତୋତ୍ର ପ୍ରତି ଆଗ୍ରହ ଆଣିବାକୁପଡ଼ିବ। ଯେପରିଏହି ସ୍ତୋତ୍ରରେ ଆରମ୍ଭ ପୂର୍ବରୁ ଆମେ ପିଲାଙ୍କୁ ପ୍ରଶ୍ନ କରିବା</a:t>
            </a:r>
            <a:r>
              <a:rPr lang="en-IN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Kalinga" panose="020B0502040204020203" pitchFamily="34" charset="0"/>
              </a:rPr>
              <a:t> </a:t>
            </a:r>
            <a:r>
              <a:rPr lang="or-IN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Kalinga" panose="020B0502040204020203" pitchFamily="34" charset="0"/>
              </a:rPr>
              <a:t>।</a:t>
            </a:r>
            <a:endParaRPr lang="en-IN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Kalinga" panose="020B0502040204020203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IN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Kalinga" panose="020B0502040204020203" pitchFamily="34" charset="0"/>
              </a:rPr>
              <a:t>                               1.  </a:t>
            </a:r>
            <a:r>
              <a:rPr lang="or-IN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Kalinga" panose="020B0502040204020203" pitchFamily="34" charset="0"/>
              </a:rPr>
              <a:t>ତୁମ ଶରୀର ର କେଉଁ ଅଂଶଟି ତୁମେ ପଢ଼ିବାରେ</a:t>
            </a:r>
            <a:r>
              <a:rPr lang="en-IN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Kalinga" panose="020B0502040204020203" pitchFamily="34" charset="0"/>
              </a:rPr>
              <a:t>, </a:t>
            </a:r>
            <a:r>
              <a:rPr lang="or-IN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Kalinga" panose="020B0502040204020203" pitchFamily="34" charset="0"/>
              </a:rPr>
              <a:t>ଖାଇବାରେ </a:t>
            </a:r>
            <a:r>
              <a:rPr lang="en-IN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Kalinga" panose="020B0502040204020203" pitchFamily="34" charset="0"/>
              </a:rPr>
              <a:t>, </a:t>
            </a:r>
            <a:r>
              <a:rPr lang="or-IN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Kalinga" panose="020B0502040204020203" pitchFamily="34" charset="0"/>
              </a:rPr>
              <a:t>ବ୍ୟବହାର କର</a:t>
            </a:r>
            <a:r>
              <a:rPr lang="en-IN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Kalinga" panose="020B0502040204020203" pitchFamily="34" charset="0"/>
              </a:rPr>
              <a:t>?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IN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Kalinga" panose="020B0502040204020203" pitchFamily="34" charset="0"/>
              </a:rPr>
              <a:t>                                2.  </a:t>
            </a:r>
            <a:r>
              <a:rPr lang="or-IN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Kalinga" panose="020B0502040204020203" pitchFamily="34" charset="0"/>
              </a:rPr>
              <a:t>ସକାଳୁ ଉଠି କ</a:t>
            </a:r>
            <a:r>
              <a:rPr lang="en-IN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Kalinga" panose="020B0502040204020203" pitchFamily="34" charset="0"/>
              </a:rPr>
              <a:t>’</a:t>
            </a:r>
            <a:r>
              <a:rPr lang="or-IN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Kalinga" panose="020B0502040204020203" pitchFamily="34" charset="0"/>
              </a:rPr>
              <a:t>ଣ କର </a:t>
            </a:r>
            <a:r>
              <a:rPr lang="en-IN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Kalinga" panose="020B0502040204020203" pitchFamily="34" charset="0"/>
              </a:rPr>
              <a:t>?</a:t>
            </a:r>
            <a:endParaRPr lang="en-IN" sz="2800" dirty="0">
              <a:latin typeface="Calibri" panose="020F0502020204030204" pitchFamily="34" charset="0"/>
              <a:ea typeface="Calibri" panose="020F0502020204030204" pitchFamily="34" charset="0"/>
              <a:cs typeface="Kalinga" panose="020B0502040204020203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or-IN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Kalinga" panose="020B0502040204020203" pitchFamily="34" charset="0"/>
              </a:rPr>
              <a:t>ତାପରେ ସେହି ସ୍ତୋତ୍ର ଟି ସୁସ୍ୱର ରେ ଗାଇବେ।</a:t>
            </a:r>
            <a:endParaRPr lang="en-IN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Kalinga" panose="020B0502040204020203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IN" sz="40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F7951E8-F05B-24C3-F981-8DDE4D3FE8AD}"/>
              </a:ext>
            </a:extLst>
          </p:cNvPr>
          <p:cNvSpPr txBox="1"/>
          <p:nvPr/>
        </p:nvSpPr>
        <p:spPr>
          <a:xfrm>
            <a:off x="2839452" y="5232140"/>
            <a:ext cx="6731267" cy="12488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IN" sz="32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Kalinga" panose="020B0502040204020203" pitchFamily="34" charset="0"/>
              </a:rPr>
              <a:t>"</a:t>
            </a:r>
            <a:r>
              <a:rPr lang="or-IN" sz="32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Kalinga" panose="020B0502040204020203" pitchFamily="34" charset="0"/>
              </a:rPr>
              <a:t>କରଗ୍ରେ ବସତେ ଲକ୍ଷ୍ମୀଃ କର ମଧ୍ୟେ ସରସ୍ଵତୀ।</a:t>
            </a:r>
            <a:endParaRPr lang="en-IN" sz="32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Kalinga" panose="020B0502040204020203" pitchFamily="34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or-IN" sz="32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Kalinga" panose="020B0502040204020203" pitchFamily="34" charset="0"/>
              </a:rPr>
              <a:t>କରମୂଳେ ତୁ ଗୋବିନ୍ଦଃ ପ୍ରଭାତେ କରଦର୍ଶନମ୍"।</a:t>
            </a:r>
            <a:endParaRPr lang="en-IN" sz="32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Kalinga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52588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5594651-E3B3-56BF-B48A-6EA50DA63297}"/>
              </a:ext>
            </a:extLst>
          </p:cNvPr>
          <p:cNvSpPr txBox="1"/>
          <p:nvPr/>
        </p:nvSpPr>
        <p:spPr>
          <a:xfrm>
            <a:off x="5320364" y="570917"/>
            <a:ext cx="609760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or-IN" sz="3200" b="1" u="sng" dirty="0">
                <a:solidFill>
                  <a:srgbClr val="FF0000"/>
                </a:solidFill>
              </a:rPr>
              <a:t>ଦିବ୍ୟ ସନ୍ଦେଶ</a:t>
            </a:r>
            <a:endParaRPr lang="en-IN" sz="3200" u="sng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56783D5-914A-BE68-7515-5F1449F2CECC}"/>
              </a:ext>
            </a:extLst>
          </p:cNvPr>
          <p:cNvSpPr txBox="1"/>
          <p:nvPr/>
        </p:nvSpPr>
        <p:spPr>
          <a:xfrm>
            <a:off x="325120" y="2030931"/>
            <a:ext cx="8737600" cy="16731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or-IN" sz="3200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Kalinga" panose="020B0502040204020203" pitchFamily="34" charset="0"/>
              </a:rPr>
              <a:t>ବାବା କହିଛନ୍ତି - </a:t>
            </a:r>
            <a:r>
              <a:rPr lang="en-IN" sz="3200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Kalinga" panose="020B0502040204020203" pitchFamily="34" charset="0"/>
              </a:rPr>
              <a:t>' </a:t>
            </a:r>
            <a:r>
              <a:rPr lang="or-IN" sz="3200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Kalinga" panose="020B0502040204020203" pitchFamily="34" charset="0"/>
              </a:rPr>
              <a:t>ତୁମେ ଉଠିବା ମାତ୍ରେ  ତୁମର ପ୍ରଥମ କାମ ହେଉଛି ଦିବ୍ୟ ନାମ ରାମ</a:t>
            </a:r>
            <a:r>
              <a:rPr lang="en-IN" sz="3200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Kalinga" panose="020B0502040204020203" pitchFamily="34" charset="0"/>
              </a:rPr>
              <a:t>, </a:t>
            </a:r>
            <a:r>
              <a:rPr lang="or-IN" sz="3200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Kalinga" panose="020B0502040204020203" pitchFamily="34" charset="0"/>
              </a:rPr>
              <a:t>କୃଷ୍ଣ </a:t>
            </a:r>
            <a:r>
              <a:rPr lang="en-IN" sz="3200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Kalinga" panose="020B0502040204020203" pitchFamily="34" charset="0"/>
              </a:rPr>
              <a:t>, </a:t>
            </a:r>
            <a:r>
              <a:rPr lang="or-IN" sz="3200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Kalinga" panose="020B0502040204020203" pitchFamily="34" charset="0"/>
              </a:rPr>
              <a:t>ଗୋବିନ୍ଦ ଜପା କରିବା। ଦିବ୍ୟ ନାମ ନିରନ୍ତର ସ୍ମରଣ ତୁମ ଜୀବନକୁ ପବିତ୍ର କରିବ</a:t>
            </a:r>
            <a:r>
              <a:rPr lang="en-IN" sz="3200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Kalinga" panose="020B0502040204020203" pitchFamily="34" charset="0"/>
              </a:rPr>
              <a:t>’</a:t>
            </a:r>
            <a:r>
              <a:rPr lang="or-IN" sz="3200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Kalinga" panose="020B0502040204020203" pitchFamily="34" charset="0"/>
              </a:rPr>
              <a:t>।</a:t>
            </a:r>
            <a:endParaRPr lang="en-IN" sz="3200" dirty="0">
              <a:solidFill>
                <a:schemeClr val="accent1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Kalinga" panose="020B0502040204020203" pitchFamily="34" charset="0"/>
            </a:endParaRPr>
          </a:p>
        </p:txBody>
      </p:sp>
      <p:pic>
        <p:nvPicPr>
          <p:cNvPr id="6" name="Picture 5" descr="Sri sathya sai baba Wallpapers Download | MobCup">
            <a:extLst>
              <a:ext uri="{FF2B5EF4-FFF2-40B4-BE49-F238E27FC236}">
                <a16:creationId xmlns:a16="http://schemas.microsoft.com/office/drawing/2014/main" id="{A816D1F4-FBC0-3A3C-107B-D05B26335A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5920" y="41640"/>
            <a:ext cx="2690854" cy="3170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EF9E0BC-7B58-B597-2366-737938EBF0A4}"/>
              </a:ext>
            </a:extLst>
          </p:cNvPr>
          <p:cNvSpPr txBox="1"/>
          <p:nvPr/>
        </p:nvSpPr>
        <p:spPr>
          <a:xfrm>
            <a:off x="650240" y="4117655"/>
            <a:ext cx="609600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2400" dirty="0" err="1">
                <a:solidFill>
                  <a:srgbClr val="FF0000"/>
                </a:solidFill>
              </a:rPr>
              <a:t>ସ୍ତୋତ୍ରର</a:t>
            </a:r>
            <a:r>
              <a:rPr lang="en-IN" sz="2400" dirty="0">
                <a:solidFill>
                  <a:srgbClr val="FF0000"/>
                </a:solidFill>
              </a:rPr>
              <a:t> </a:t>
            </a:r>
            <a:r>
              <a:rPr lang="en-IN" sz="2400" dirty="0" err="1">
                <a:solidFill>
                  <a:srgbClr val="FF0000"/>
                </a:solidFill>
              </a:rPr>
              <a:t>ଆବୃତ୍ତି</a:t>
            </a:r>
            <a:r>
              <a:rPr lang="en-IN" sz="2400" dirty="0">
                <a:solidFill>
                  <a:srgbClr val="FF0000"/>
                </a:solidFill>
              </a:rPr>
              <a:t> ଓ </a:t>
            </a:r>
            <a:r>
              <a:rPr lang="en-IN" sz="2400" dirty="0" err="1">
                <a:solidFill>
                  <a:srgbClr val="FF0000"/>
                </a:solidFill>
              </a:rPr>
              <a:t>ପୁନରାବୃତ୍ତି</a:t>
            </a:r>
            <a:r>
              <a:rPr lang="en-IN" sz="2400" dirty="0">
                <a:solidFill>
                  <a:srgbClr val="FF0000"/>
                </a:solidFill>
              </a:rPr>
              <a:t> </a:t>
            </a:r>
          </a:p>
          <a:p>
            <a:endParaRPr lang="en-IN" sz="2400" dirty="0"/>
          </a:p>
          <a:p>
            <a:r>
              <a:rPr lang="en-IN" sz="2400" dirty="0" err="1">
                <a:solidFill>
                  <a:srgbClr val="FF0000"/>
                </a:solidFill>
              </a:rPr>
              <a:t>ମୂଲ୍ୟବୋଧଭିତ୍ତିକ</a:t>
            </a:r>
            <a:r>
              <a:rPr lang="en-IN" sz="2400" dirty="0">
                <a:solidFill>
                  <a:srgbClr val="FF0000"/>
                </a:solidFill>
              </a:rPr>
              <a:t> </a:t>
            </a:r>
            <a:r>
              <a:rPr lang="en-IN" sz="2400" dirty="0" err="1">
                <a:solidFill>
                  <a:srgbClr val="FF0000"/>
                </a:solidFill>
              </a:rPr>
              <a:t>ପ୍ରଶ୍ନ</a:t>
            </a:r>
            <a:r>
              <a:rPr lang="en-IN" sz="2400" dirty="0">
                <a:solidFill>
                  <a:srgbClr val="FF0000"/>
                </a:solidFill>
              </a:rPr>
              <a:t> –</a:t>
            </a:r>
          </a:p>
          <a:p>
            <a:endParaRPr lang="en-IN" sz="2400" dirty="0">
              <a:solidFill>
                <a:srgbClr val="FF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or-IN" sz="2400" dirty="0">
                <a:solidFill>
                  <a:srgbClr val="FF0000"/>
                </a:solidFill>
              </a:rPr>
              <a:t> ଆମେ ହାତ କୁ କି କି ଭଲ କାମ ରେ ଲଗାଇପାରିବା?</a:t>
            </a:r>
            <a:endParaRPr lang="en-IN" sz="2400" dirty="0">
              <a:solidFill>
                <a:srgbClr val="FF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N" sz="2400" dirty="0">
                <a:solidFill>
                  <a:srgbClr val="FF0000"/>
                </a:solidFill>
              </a:rPr>
              <a:t> </a:t>
            </a:r>
            <a:r>
              <a:rPr lang="or-IN" sz="2400" dirty="0">
                <a:solidFill>
                  <a:srgbClr val="FF0000"/>
                </a:solidFill>
              </a:rPr>
              <a:t>ଏହା ଦ୍ବାରା ତୁମେ କ'ଣ ଭଲ ହେବ?</a:t>
            </a:r>
            <a:r>
              <a:rPr lang="en-IN" sz="2400" dirty="0">
                <a:solidFill>
                  <a:srgbClr val="FF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400750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34140F2-76A5-AF73-7279-DE1C2BEBD296}"/>
              </a:ext>
            </a:extLst>
          </p:cNvPr>
          <p:cNvSpPr txBox="1"/>
          <p:nvPr/>
        </p:nvSpPr>
        <p:spPr>
          <a:xfrm>
            <a:off x="2750420" y="205156"/>
            <a:ext cx="609760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or-IN" sz="3600" b="1" dirty="0">
                <a:solidFill>
                  <a:srgbClr val="FF0000"/>
                </a:solidFill>
              </a:rPr>
              <a:t>ଆନନ୍ଦ ଯାତ୍ରା</a:t>
            </a:r>
            <a:endParaRPr lang="en-IN" sz="3600" b="1" dirty="0">
              <a:solidFill>
                <a:srgbClr val="FF0000"/>
              </a:solidFill>
            </a:endParaRPr>
          </a:p>
        </p:txBody>
      </p:sp>
      <p:pic>
        <p:nvPicPr>
          <p:cNvPr id="2" name="ananda jatra">
            <a:hlinkClick r:id="" action="ppaction://media"/>
            <a:extLst>
              <a:ext uri="{FF2B5EF4-FFF2-40B4-BE49-F238E27FC236}">
                <a16:creationId xmlns:a16="http://schemas.microsoft.com/office/drawing/2014/main" id="{BE502779-8045-C604-9CA2-7F9EF86C76F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209407" y="5080683"/>
            <a:ext cx="406400" cy="406400"/>
          </a:xfrm>
          <a:prstGeom prst="rect">
            <a:avLst/>
          </a:prstGeom>
        </p:spPr>
      </p:pic>
      <p:pic>
        <p:nvPicPr>
          <p:cNvPr id="4098" name="Picture 2" descr="Is Lotus Pose Anatomically Possible? - Yoganatomy">
            <a:extLst>
              <a:ext uri="{FF2B5EF4-FFF2-40B4-BE49-F238E27FC236}">
                <a16:creationId xmlns:a16="http://schemas.microsoft.com/office/drawing/2014/main" id="{AD4EA74F-54C8-5DD4-E9E4-CD88FDF97D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0686" y="1183907"/>
            <a:ext cx="5967663" cy="3609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6829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9011"/>
    </mc:Choice>
    <mc:Fallback xmlns="">
      <p:transition spd="slow" advTm="12901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901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2695C11-5BD7-06AF-2AAD-B3848E812F2A}"/>
              </a:ext>
            </a:extLst>
          </p:cNvPr>
          <p:cNvSpPr txBox="1"/>
          <p:nvPr/>
        </p:nvSpPr>
        <p:spPr>
          <a:xfrm>
            <a:off x="2865922" y="493915"/>
            <a:ext cx="609760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IN" sz="2800" dirty="0" err="1">
                <a:solidFill>
                  <a:srgbClr val="FF0000"/>
                </a:solidFill>
              </a:rPr>
              <a:t>ସାଇରାମ</a:t>
            </a:r>
            <a:endParaRPr lang="en-IN" sz="2800" dirty="0">
              <a:solidFill>
                <a:srgbClr val="FF0000"/>
              </a:solidFill>
            </a:endParaRPr>
          </a:p>
        </p:txBody>
      </p:sp>
      <p:pic>
        <p:nvPicPr>
          <p:cNvPr id="4" name="Picture 2" descr="Devotional India on Instagram: “Koti Koti Pranam to the Lotus Feet of  Bhagawan Sri Sathya Sai Baba 🌹🌺🌹🌺🌸🌹 #KotiKotiPranam #SaiLotusFeet  #SaiCharanKamal #LotusFeet…”">
            <a:extLst>
              <a:ext uri="{FF2B5EF4-FFF2-40B4-BE49-F238E27FC236}">
                <a16:creationId xmlns:a16="http://schemas.microsoft.com/office/drawing/2014/main" id="{58A59BF0-20E4-7DA5-01EC-1EBC904421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1704" y="1170475"/>
            <a:ext cx="8546040" cy="568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77134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7AF5793-DDE6-CB14-B8D0-86174B6058CE}"/>
              </a:ext>
            </a:extLst>
          </p:cNvPr>
          <p:cNvSpPr txBox="1"/>
          <p:nvPr/>
        </p:nvSpPr>
        <p:spPr>
          <a:xfrm>
            <a:off x="367431" y="1121896"/>
            <a:ext cx="8297711" cy="51653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or-IN" sz="2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Kalinga" panose="020B0502040204020203" pitchFamily="34" charset="0"/>
              </a:rPr>
              <a:t>ପ୍ରଥମେ ପ୍ରତ୍ୟେକ ଶବ୍ଦ କୁ ବ୍ୟାଖ୍ୟା କରିବା।</a:t>
            </a:r>
            <a:endParaRPr lang="en-IN" sz="28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Kalinga" panose="020B0502040204020203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IN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Kalinga" panose="020B0502040204020203" pitchFamily="34" charset="0"/>
              </a:rPr>
              <a:t> </a:t>
            </a:r>
            <a:endParaRPr lang="en-IN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Kalinga" panose="020B0502040204020203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or-IN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Kalinga" panose="020B0502040204020203" pitchFamily="34" charset="0"/>
              </a:rPr>
              <a:t> </a:t>
            </a:r>
            <a:r>
              <a:rPr lang="or-IN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Kalinga" panose="020B0502040204020203" pitchFamily="34" charset="0"/>
              </a:rPr>
              <a:t>କରାଗ୍ରେ- ହାତର ଆଗରେ ।</a:t>
            </a:r>
            <a:endParaRPr lang="en-IN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Kalinga" panose="020B0502040204020203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or-IN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Kalinga" panose="020B0502040204020203" pitchFamily="34" charset="0"/>
              </a:rPr>
              <a:t>ବସତେ - ବାସ କରନ୍ତି।</a:t>
            </a:r>
            <a:endParaRPr lang="en-IN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Kalinga" panose="020B0502040204020203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or-IN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Kalinga" panose="020B0502040204020203" pitchFamily="34" charset="0"/>
              </a:rPr>
              <a:t>କର ମଧ୍ୟେ - ହାତ ମଝିରେ ।</a:t>
            </a:r>
            <a:endParaRPr lang="en-IN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Kalinga" panose="020B0502040204020203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or-IN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Kalinga" panose="020B0502040204020203" pitchFamily="34" charset="0"/>
              </a:rPr>
              <a:t>କର ମୂଳେ - ପାପୁଲିର ନିମ୍ନ ଅଂଶରେ ।</a:t>
            </a:r>
            <a:endParaRPr lang="en-IN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Kalinga" panose="020B0502040204020203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or-IN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Kalinga" panose="020B0502040204020203" pitchFamily="34" charset="0"/>
              </a:rPr>
              <a:t>ଗୋବିନ୍ଦ - କୃଷ୍ଣ।</a:t>
            </a:r>
            <a:endParaRPr lang="en-IN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Kalinga" panose="020B0502040204020203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or-IN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Kalinga" panose="020B0502040204020203" pitchFamily="34" charset="0"/>
              </a:rPr>
              <a:t>ପ୍ରଭାତେ - ସକାଳେ।</a:t>
            </a:r>
            <a:endParaRPr lang="en-IN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Kalinga" panose="020B0502040204020203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or-IN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Kalinga" panose="020B0502040204020203" pitchFamily="34" charset="0"/>
              </a:rPr>
              <a:t>କର ଦର୍ଶନମ  - ହାତ କୁ ଦେଖିବା ।</a:t>
            </a:r>
            <a:endParaRPr lang="en-IN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Kalinga" panose="020B0502040204020203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IN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Kalinga" panose="020B0502040204020203" pitchFamily="34" charset="0"/>
            </a:endParaRPr>
          </a:p>
        </p:txBody>
      </p:sp>
      <p:pic>
        <p:nvPicPr>
          <p:cNvPr id="1026" name="Picture 2" descr="Karaagre Vasate Lakshmi Karamadhye Sarasvati, Karamuule Tu Govinda  Prabhaate Karadarshanam - SmitCreation.com">
            <a:extLst>
              <a:ext uri="{FF2B5EF4-FFF2-40B4-BE49-F238E27FC236}">
                <a16:creationId xmlns:a16="http://schemas.microsoft.com/office/drawing/2014/main" id="{E82B474C-0675-6358-09AE-398E1CA3E9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0287" y="192506"/>
            <a:ext cx="6088379" cy="6598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37542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583DD6E-201C-CEDA-BFB7-F7674628044C}"/>
              </a:ext>
            </a:extLst>
          </p:cNvPr>
          <p:cNvSpPr txBox="1"/>
          <p:nvPr/>
        </p:nvSpPr>
        <p:spPr>
          <a:xfrm>
            <a:off x="873493" y="773228"/>
            <a:ext cx="6797842" cy="61496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or-IN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Kalinga" panose="020B0502040204020203" pitchFamily="34" charset="0"/>
              </a:rPr>
              <a:t>ଏହା ପରେ ପିଲାଙ୍କୁ ସ୍ତୋତ୍ର ଟି ବୁଝେଇବା ।ଯେପରି ଗୋଟେ ପିଲାକୁ କହିବେ ପେନ୍ ଟି ଆଣ  । ଆଉଗୋଟେ ପିଲାକୁ ପଚାରିବ ସିଏ ପେନ୍ ଟି ଆଣିବା ପାଇଁ ଶରୀର ର କେଉଁ ଅଂଶଟି ବ୍ୟବହାର କଲା।</a:t>
            </a:r>
            <a:r>
              <a:rPr lang="en-IN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Kalinga" panose="020B0502040204020203" pitchFamily="34" charset="0"/>
              </a:rPr>
              <a:t>  </a:t>
            </a:r>
            <a:r>
              <a:rPr lang="or-IN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Kalinga" panose="020B0502040204020203" pitchFamily="34" charset="0"/>
              </a:rPr>
              <a:t>ଏହା ପରେ ସ୍ତୋତ୍ର ଟି ପିଲାଙ୍କୁ ଉଦାହରଣ ମାଧ୍ୟମରେ ବୁଝେଇବାକୁ ଚେଷ୍ଟା କରିବା । ଯେପରି କିଛି ନୋଟ୍ ନେଇ ହାତ ରେ ଗଣିବା ଏବଂ ପଚାରିବା ହାତ ପାପୁଲିର କେଉଁ ଅଂଶ ବ୍ୟବହାର କଲେ। ପିଲାମାନେ କହିବେ ଲକ୍ଷ୍ମୀ। ଯଦି ନ କହିପାରିବେ ତେବେ ଗୁରୁ କହି ଦେବେ। </a:t>
            </a:r>
            <a:endParaRPr lang="en-IN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Kalinga" panose="020B0502040204020203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or-IN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Kalinga" panose="020B0502040204020203" pitchFamily="34" charset="0"/>
              </a:rPr>
              <a:t>ଲକ୍ଷ୍ମୀ ଙ୍କ ବାହନ କିଏ</a:t>
            </a:r>
            <a:r>
              <a:rPr lang="en-IN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Kalinga" panose="020B0502040204020203" pitchFamily="34" charset="0"/>
              </a:rPr>
              <a:t>?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or-IN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Kalinga" panose="020B0502040204020203" pitchFamily="34" charset="0"/>
              </a:rPr>
              <a:t> ପେଚା</a:t>
            </a:r>
            <a:endParaRPr lang="en-IN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Kalinga" panose="020B0502040204020203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or-IN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Kalinga" panose="020B0502040204020203" pitchFamily="34" charset="0"/>
              </a:rPr>
              <a:t>ତାଙ୍କ ପତି କିଏ </a:t>
            </a:r>
            <a:r>
              <a:rPr lang="en-IN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Kalinga" panose="020B0502040204020203" pitchFamily="34" charset="0"/>
              </a:rPr>
              <a:t>?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or-IN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Kalinga" panose="020B0502040204020203" pitchFamily="34" charset="0"/>
              </a:rPr>
              <a:t>ବିଷ୍ଣୁ</a:t>
            </a:r>
            <a:endParaRPr lang="en-IN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Kalinga" panose="020B0502040204020203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or-IN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Kalinga" panose="020B0502040204020203" pitchFamily="34" charset="0"/>
              </a:rPr>
              <a:t>ସିଏ ଧନ ର ଦେବୀ ଅଟନ୍ତି।</a:t>
            </a:r>
            <a:endParaRPr lang="en-IN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Kalinga" panose="020B0502040204020203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or-IN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Kalinga" panose="020B0502040204020203" pitchFamily="34" charset="0"/>
              </a:rPr>
              <a:t>ତେବେ ସିଏ ଆମ ହସ୍ତ ର ଅଗ୍ର ଭାଗରେ ରୁହନ୍ତି।ଏହାପରେ  </a:t>
            </a:r>
            <a:endParaRPr lang="en-IN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Kalinga" panose="020B0502040204020203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or-IN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Kalinga" panose="020B0502040204020203" pitchFamily="34" charset="0"/>
              </a:rPr>
              <a:t>ଅଗ୍ରଭାଗରେ ମା ଲକ୍ଷ୍ମୀଙ୍କର ଫଟୋ ଥିବା ଚିତ୍ର ଟି ଦେଖେଇବା</a:t>
            </a:r>
            <a:endParaRPr lang="en-IN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Kalinga" panose="020B0502040204020203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IN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Kalinga" panose="020B0502040204020203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636F34E-A799-4BCC-E996-B5D84FC38D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428999"/>
            <a:ext cx="5752699" cy="3299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41227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35F6334-F141-03AC-71AF-3694463024A1}"/>
              </a:ext>
            </a:extLst>
          </p:cNvPr>
          <p:cNvSpPr txBox="1"/>
          <p:nvPr/>
        </p:nvSpPr>
        <p:spPr>
          <a:xfrm>
            <a:off x="673769" y="1443790"/>
            <a:ext cx="8614610" cy="30217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or-IN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Kalinga" panose="020B0502040204020203" pitchFamily="34" charset="0"/>
              </a:rPr>
              <a:t>ପୁଣି  ପୁସ୍ତକ ଧରି ପଚାରିବେ ଆମ ହାତ ର କେଉଁ ଅଂଶ ବ୍ୟବହାର ହେଉଛି</a:t>
            </a:r>
            <a:r>
              <a:rPr lang="en-IN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Kalinga" panose="020B0502040204020203" pitchFamily="34" charset="0"/>
              </a:rPr>
              <a:t>?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or-IN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Kalinga" panose="020B0502040204020203" pitchFamily="34" charset="0"/>
              </a:rPr>
              <a:t> ମଧ୍ୟ ଭାଗ।</a:t>
            </a:r>
            <a:endParaRPr lang="en-IN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Kalinga" panose="020B0502040204020203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or-IN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Kalinga" panose="020B0502040204020203" pitchFamily="34" charset="0"/>
              </a:rPr>
              <a:t> ଆମର ବିଦ୍ୟା ର ଦେବୀ କିଏ</a:t>
            </a:r>
            <a:r>
              <a:rPr lang="en-IN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Kalinga" panose="020B0502040204020203" pitchFamily="34" charset="0"/>
              </a:rPr>
              <a:t>?</a:t>
            </a:r>
            <a:r>
              <a:rPr lang="or-IN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Kalinga" panose="020B0502040204020203" pitchFamily="34" charset="0"/>
              </a:rPr>
              <a:t>  ପିଲାମାନଙ୍କୁ ପଚାରିବେ। ପିଲା ଉତ୍ତର ଦେବେ  ସରସ୍ଵତୀ</a:t>
            </a:r>
            <a:endParaRPr lang="en-IN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Kalinga" panose="020B0502040204020203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or-IN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Kalinga" panose="020B0502040204020203" pitchFamily="34" charset="0"/>
              </a:rPr>
              <a:t>ସରସ୍ବତୀଙ୍କ ବାହନ କିଏ</a:t>
            </a:r>
            <a:r>
              <a:rPr lang="en-IN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Kalinga" panose="020B0502040204020203" pitchFamily="34" charset="0"/>
              </a:rPr>
              <a:t>?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or-IN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Kalinga" panose="020B0502040204020203" pitchFamily="34" charset="0"/>
              </a:rPr>
              <a:t>ହଂସ।</a:t>
            </a:r>
            <a:endParaRPr lang="en-IN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Kalinga" panose="020B0502040204020203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IN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Kalinga" panose="020B0502040204020203" pitchFamily="34" charset="0"/>
            </a:endParaRP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82A0B727-0806-3143-14E8-67D06D487F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3769" y="4163100"/>
            <a:ext cx="812754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or-IN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Kalinga" panose="020B0502040204020203" pitchFamily="34" charset="0"/>
              </a:rPr>
              <a:t>ତାପରେ ତାଙ୍କୁ ମଧ୍ୟଭାଗରେ ସରସ୍ଵତୀ ରୁହନ୍ତି ବୋଲି ଚିତ୍ର ମାଧ୍ୟମ ରେ ଦେଖେଇବେ।</a:t>
            </a:r>
            <a:endParaRPr kumimoji="0" lang="or-IN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25" name="Picture 2">
            <a:extLst>
              <a:ext uri="{FF2B5EF4-FFF2-40B4-BE49-F238E27FC236}">
                <a16:creationId xmlns:a16="http://schemas.microsoft.com/office/drawing/2014/main" id="{350F5A94-9A22-475F-5578-382892756D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3615" y="4624765"/>
            <a:ext cx="5727700" cy="2055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7591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8A0C3A0-48B3-77FB-C823-8F2DE090C26E}"/>
              </a:ext>
            </a:extLst>
          </p:cNvPr>
          <p:cNvSpPr txBox="1"/>
          <p:nvPr/>
        </p:nvSpPr>
        <p:spPr>
          <a:xfrm>
            <a:off x="404261" y="308008"/>
            <a:ext cx="10838046" cy="1380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or-IN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Kalinga" panose="020B0502040204020203" pitchFamily="34" charset="0"/>
              </a:rPr>
              <a:t>ଏହାପରେ ପିଲାମାନଙ୍କୁ ଆମର  ହାତର ମୂଳରେ କେଉଁ ଭଗବାନ ରହନ୍ତି ପଚାରିବେ। ଏବଂ କହିବେ ଯେହେତୁ ସବୁ କାର୍ଯ୍ୟ କରିବାରେ ହାତ ର ମୂଳ ଅଂଶ ଟି ବ୍ୟବହାର ହୁଏ ତେଣୁ ହାତର ମୂଳରେ ଗୋବିନ୍ଦ ବାସ କରନ୍ତି।</a:t>
            </a:r>
            <a:endParaRPr lang="en-IN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Kalinga" panose="020B0502040204020203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IN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Kalinga" panose="020B0502040204020203" pitchFamily="34" charset="0"/>
              </a:rPr>
              <a:t> </a:t>
            </a:r>
            <a:r>
              <a:rPr lang="or-IN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Kalinga" panose="020B0502040204020203" pitchFamily="34" charset="0"/>
              </a:rPr>
              <a:t>ଏହା ପରେ କର ର ମୂଳ ଭାଗରେ ଗୋବିନ୍ଦ ବସିଥିବା ଫଟୋ ଟି ଦେଖେଇବେ ।</a:t>
            </a:r>
            <a:endParaRPr lang="en-IN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Kalinga" panose="020B0502040204020203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90DBAAE-C2B3-3156-D034-20CDE0DFB3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139" y="2213292"/>
            <a:ext cx="10732168" cy="387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2875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A24CDDBC-E6E7-4067-698E-B9A9557BBC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4005" y="310135"/>
            <a:ext cx="10501162" cy="1231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or-IN" altLang="en-US" sz="2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Kalinga" panose="020B0502040204020203" pitchFamily="34" charset="0"/>
              </a:rPr>
              <a:t>ତେଣୁ ପ୍ରଭାତରୁ ଉଠି </a:t>
            </a:r>
            <a:r>
              <a:rPr lang="or-IN" altLang="en-US" sz="28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Kalinga" panose="020B0502040204020203" pitchFamily="34" charset="0"/>
              </a:rPr>
              <a:t>ହାତ</a:t>
            </a:r>
            <a:r>
              <a:rPr kumimoji="0" lang="or-IN" altLang="en-US" sz="2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Kalinga" panose="020B0502040204020203" pitchFamily="34" charset="0"/>
              </a:rPr>
              <a:t>ରେ ଭଗବାନଙ୍କୁ ଦର୍ଶନ କରିବା। ଏହାପରେ ପିଲାଟିଏ ସକାଳୁ ପ୍ରାର୍ଥନା କରୁଥିବା ଫଟୋ ଟି ଦେଖେଇବା।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049" name="Picture 4">
            <a:extLst>
              <a:ext uri="{FF2B5EF4-FFF2-40B4-BE49-F238E27FC236}">
                <a16:creationId xmlns:a16="http://schemas.microsoft.com/office/drawing/2014/main" id="{010613C7-8140-DE57-8F7A-17FC60A96A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7043" y="1849298"/>
            <a:ext cx="8903369" cy="3569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>
            <a:extLst>
              <a:ext uri="{FF2B5EF4-FFF2-40B4-BE49-F238E27FC236}">
                <a16:creationId xmlns:a16="http://schemas.microsoft.com/office/drawing/2014/main" id="{03D73967-CDEF-7088-830E-8FF82C85FC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0353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N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181F66E-F979-8C32-A80B-AD5938BD1E01}"/>
              </a:ext>
            </a:extLst>
          </p:cNvPr>
          <p:cNvSpPr txBox="1"/>
          <p:nvPr/>
        </p:nvSpPr>
        <p:spPr>
          <a:xfrm>
            <a:off x="632860" y="5727080"/>
            <a:ext cx="9887551" cy="8826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or-IN" sz="24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Kalinga" panose="020B0502040204020203" pitchFamily="34" charset="0"/>
              </a:rPr>
              <a:t>ପିଲାଙ୍କୁ ବୁଝେଇବେ  ଯେହେତୁ ଭଗବାନ ଆମ ହାତ ରେ ରହୁଛନ୍ତି ତେଣୁ ଆମେ ଏହି ହାତ କୁ ଭଲ କାମରେ ଲଗାଇବା</a:t>
            </a:r>
            <a:r>
              <a:rPr lang="or-IN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Kalinga" panose="020B0502040204020203" pitchFamily="34" charset="0"/>
              </a:rPr>
              <a:t>।</a:t>
            </a:r>
            <a:endParaRPr lang="en-IN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Kalinga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91266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2E1DD8E-107C-B3B5-6D95-AF7F1FE417F9}"/>
              </a:ext>
            </a:extLst>
          </p:cNvPr>
          <p:cNvSpPr txBox="1"/>
          <p:nvPr/>
        </p:nvSpPr>
        <p:spPr>
          <a:xfrm>
            <a:off x="5243362" y="638294"/>
            <a:ext cx="609760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3200" b="1" dirty="0" err="1">
                <a:solidFill>
                  <a:srgbClr val="FF0000"/>
                </a:solidFill>
              </a:rPr>
              <a:t>ଗଳ୍ପ</a:t>
            </a:r>
            <a:r>
              <a:rPr lang="en-IN" sz="3200" b="1" dirty="0">
                <a:solidFill>
                  <a:srgbClr val="FF0000"/>
                </a:solidFill>
              </a:rPr>
              <a:t> </a:t>
            </a:r>
            <a:r>
              <a:rPr lang="en-IN" sz="3200" b="1" dirty="0" err="1">
                <a:solidFill>
                  <a:srgbClr val="FF0000"/>
                </a:solidFill>
              </a:rPr>
              <a:t>କଥନ</a:t>
            </a:r>
            <a:endParaRPr lang="en-IN" sz="3200" b="1" dirty="0">
              <a:solidFill>
                <a:srgbClr val="FF0000"/>
              </a:solidFill>
            </a:endParaRPr>
          </a:p>
        </p:txBody>
      </p:sp>
      <p:pic>
        <p:nvPicPr>
          <p:cNvPr id="2" name="karagre">
            <a:hlinkClick r:id="" action="ppaction://media"/>
            <a:extLst>
              <a:ext uri="{FF2B5EF4-FFF2-40B4-BE49-F238E27FC236}">
                <a16:creationId xmlns:a16="http://schemas.microsoft.com/office/drawing/2014/main" id="{FFCE9D8D-E9F9-D561-E1DD-0AC1C412A6C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971306" y="4910221"/>
            <a:ext cx="406400" cy="406400"/>
          </a:xfrm>
          <a:prstGeom prst="rect">
            <a:avLst/>
          </a:prstGeom>
        </p:spPr>
      </p:pic>
      <p:pic>
        <p:nvPicPr>
          <p:cNvPr id="1026" name="Picture 2" descr="Royalty-free open palm photos free download | Pxfuel">
            <a:extLst>
              <a:ext uri="{FF2B5EF4-FFF2-40B4-BE49-F238E27FC236}">
                <a16:creationId xmlns:a16="http://schemas.microsoft.com/office/drawing/2014/main" id="{7352933C-A677-ABCF-B4E6-4691A6E154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4657" y="1205858"/>
            <a:ext cx="9856269" cy="3597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9223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107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7DA79B6-80DD-094E-C787-943DFE045608}"/>
              </a:ext>
            </a:extLst>
          </p:cNvPr>
          <p:cNvSpPr txBox="1"/>
          <p:nvPr/>
        </p:nvSpPr>
        <p:spPr>
          <a:xfrm>
            <a:off x="731520" y="1194193"/>
            <a:ext cx="10722543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or-IN" sz="2800" dirty="0">
                <a:solidFill>
                  <a:srgbClr val="FF0000"/>
                </a:solidFill>
              </a:rPr>
              <a:t>ହାତ ଦ୍ଵାରା ହେଉଥିବା କିଛି ଭଲ କାମ  ଓ କିଛି ଖରାପ କାମ ର ଚିତ୍ର ଏକାଠି ରଖିବା ଏବଂ</a:t>
            </a:r>
            <a:r>
              <a:rPr lang="en-IN" sz="2800" dirty="0">
                <a:solidFill>
                  <a:srgbClr val="FF0000"/>
                </a:solidFill>
              </a:rPr>
              <a:t> </a:t>
            </a:r>
            <a:r>
              <a:rPr lang="or-IN" sz="2800" dirty="0">
                <a:solidFill>
                  <a:srgbClr val="FF0000"/>
                </a:solidFill>
              </a:rPr>
              <a:t>ପିଲାମାନଙ୍କୁ କହିବା କେଉଁଟି ଭଲ କାମ ଓ କେଉଁଟି ଖରାପ କାମ ଅଲଗା କର।</a:t>
            </a:r>
          </a:p>
          <a:p>
            <a:r>
              <a:rPr lang="or-IN" sz="2800" dirty="0">
                <a:solidFill>
                  <a:srgbClr val="FF0000"/>
                </a:solidFill>
              </a:rPr>
              <a:t>    </a:t>
            </a:r>
            <a:endParaRPr lang="en-IN" sz="2800" dirty="0">
              <a:solidFill>
                <a:srgbClr val="FF00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8EAEC9D-505F-D2E1-AE54-68A151646739}"/>
              </a:ext>
            </a:extLst>
          </p:cNvPr>
          <p:cNvSpPr txBox="1"/>
          <p:nvPr/>
        </p:nvSpPr>
        <p:spPr>
          <a:xfrm>
            <a:off x="4454091" y="609418"/>
            <a:ext cx="609760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3200" dirty="0" err="1">
                <a:solidFill>
                  <a:srgbClr val="FF0000"/>
                </a:solidFill>
              </a:rPr>
              <a:t>ଆସ</a:t>
            </a:r>
            <a:r>
              <a:rPr lang="en-IN" sz="3200" dirty="0">
                <a:solidFill>
                  <a:srgbClr val="FF0000"/>
                </a:solidFill>
              </a:rPr>
              <a:t> </a:t>
            </a:r>
            <a:r>
              <a:rPr lang="en-IN" sz="3200" dirty="0" err="1">
                <a:solidFill>
                  <a:srgbClr val="FF0000"/>
                </a:solidFill>
              </a:rPr>
              <a:t>ଖେଳିବା</a:t>
            </a:r>
            <a:r>
              <a:rPr lang="en-IN" sz="3200" dirty="0">
                <a:solidFill>
                  <a:srgbClr val="FF0000"/>
                </a:solidFill>
              </a:rPr>
              <a:t> </a:t>
            </a:r>
            <a:r>
              <a:rPr lang="en-IN" sz="3200" dirty="0" err="1">
                <a:solidFill>
                  <a:srgbClr val="FF0000"/>
                </a:solidFill>
              </a:rPr>
              <a:t>ଖେଳ</a:t>
            </a:r>
            <a:endParaRPr lang="en-IN" sz="3200" dirty="0">
              <a:solidFill>
                <a:srgbClr val="FF000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7564B27-1335-0D9A-654C-4D3B375E29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6402" y="2384089"/>
            <a:ext cx="2890566" cy="176698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3BDC647-AFE9-E83D-DF9E-4468DE4E25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453" y="4094571"/>
            <a:ext cx="2820529" cy="215401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40056BD-BC77-89AB-24B2-AC41F6AEF13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4371" y="4094571"/>
            <a:ext cx="3407773" cy="215401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6E954FC-DA2A-2AFB-67B1-95CB0F4D92F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9974" y="2307693"/>
            <a:ext cx="2085624" cy="1928983"/>
          </a:xfrm>
          <a:prstGeom prst="rect">
            <a:avLst/>
          </a:prstGeom>
        </p:spPr>
      </p:pic>
      <p:pic>
        <p:nvPicPr>
          <p:cNvPr id="2050" name="Picture 2" descr="Kids Cleaning Room Images - Free Download on Freepik">
            <a:extLst>
              <a:ext uri="{FF2B5EF4-FFF2-40B4-BE49-F238E27FC236}">
                <a16:creationId xmlns:a16="http://schemas.microsoft.com/office/drawing/2014/main" id="{87A7DF7B-CFC1-2B4B-FC33-693BAEB217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1942" y="4225215"/>
            <a:ext cx="2085624" cy="2023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ow does a dirty house affect a child?">
            <a:extLst>
              <a:ext uri="{FF2B5EF4-FFF2-40B4-BE49-F238E27FC236}">
                <a16:creationId xmlns:a16="http://schemas.microsoft.com/office/drawing/2014/main" id="{2B7A79D1-F50D-B696-C6BC-8AC6987E5D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9391" y="2393294"/>
            <a:ext cx="3318159" cy="1757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39875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F27DB6C-219B-109E-7B31-A8F3B14FF322}"/>
              </a:ext>
            </a:extLst>
          </p:cNvPr>
          <p:cNvSpPr txBox="1"/>
          <p:nvPr/>
        </p:nvSpPr>
        <p:spPr>
          <a:xfrm>
            <a:off x="3119120" y="430014"/>
            <a:ext cx="6096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or-IN" sz="2800" dirty="0">
                <a:solidFill>
                  <a:srgbClr val="FF0000"/>
                </a:solidFill>
              </a:rPr>
              <a:t>ମୂଲ୍ୟ</a:t>
            </a:r>
            <a:r>
              <a:rPr lang="en-IN" sz="2800" dirty="0" err="1">
                <a:solidFill>
                  <a:srgbClr val="FF0000"/>
                </a:solidFill>
              </a:rPr>
              <a:t>ବୋଧ</a:t>
            </a:r>
            <a:r>
              <a:rPr lang="en-IN" sz="2800" dirty="0">
                <a:solidFill>
                  <a:srgbClr val="FF0000"/>
                </a:solidFill>
              </a:rPr>
              <a:t> </a:t>
            </a:r>
            <a:r>
              <a:rPr lang="en-IN" sz="2800" dirty="0" err="1">
                <a:solidFill>
                  <a:srgbClr val="FF0000"/>
                </a:solidFill>
              </a:rPr>
              <a:t>ଭିତ୍ତିକ</a:t>
            </a:r>
            <a:r>
              <a:rPr lang="en-IN" sz="2800" dirty="0">
                <a:solidFill>
                  <a:srgbClr val="FF0000"/>
                </a:solidFill>
              </a:rPr>
              <a:t> </a:t>
            </a:r>
            <a:r>
              <a:rPr lang="en-IN" sz="2800" dirty="0" err="1">
                <a:solidFill>
                  <a:srgbClr val="FF0000"/>
                </a:solidFill>
              </a:rPr>
              <a:t>ସଂଗୀତ</a:t>
            </a:r>
            <a:endParaRPr lang="en-IN" sz="2800" dirty="0">
              <a:solidFill>
                <a:srgbClr val="FF0000"/>
              </a:solidFill>
            </a:endParaRPr>
          </a:p>
        </p:txBody>
      </p:sp>
      <p:pic>
        <p:nvPicPr>
          <p:cNvPr id="2" name="karagre basate">
            <a:hlinkClick r:id="" action="ppaction://media"/>
            <a:extLst>
              <a:ext uri="{FF2B5EF4-FFF2-40B4-BE49-F238E27FC236}">
                <a16:creationId xmlns:a16="http://schemas.microsoft.com/office/drawing/2014/main" id="{F44F24B1-2488-131D-4FDB-29A7132648E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287379" y="3225799"/>
            <a:ext cx="406400" cy="4064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56A2CDB-60E3-C404-CF99-1B6886E0842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6478" y="953234"/>
            <a:ext cx="6617672" cy="5734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2633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479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</TotalTime>
  <Words>447</Words>
  <Application>Microsoft Office PowerPoint</Application>
  <PresentationFormat>Widescreen</PresentationFormat>
  <Paragraphs>49</Paragraphs>
  <Slides>12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abruti mishra</dc:creator>
  <cp:lastModifiedBy>saidevanshi09@gmail.com</cp:lastModifiedBy>
  <cp:revision>14</cp:revision>
  <dcterms:created xsi:type="dcterms:W3CDTF">2023-07-19T07:41:56Z</dcterms:created>
  <dcterms:modified xsi:type="dcterms:W3CDTF">2023-08-28T04:31:12Z</dcterms:modified>
</cp:coreProperties>
</file>