
<file path=[Content_Types].xml><?xml version="1.0" encoding="utf-8"?>
<Types xmlns="http://schemas.openxmlformats.org/package/2006/content-types">
  <Default Extension="aac" ContentType="audio/aac"/>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7" r:id="rId4"/>
    <p:sldId id="258" r:id="rId5"/>
    <p:sldId id="259" r:id="rId6"/>
    <p:sldId id="260" r:id="rId7"/>
    <p:sldId id="263" r:id="rId8"/>
    <p:sldId id="264" r:id="rId9"/>
    <p:sldId id="265" r:id="rId10"/>
    <p:sldId id="266" r:id="rId11"/>
    <p:sldId id="267" r:id="rId12"/>
    <p:sldId id="270" r:id="rId13"/>
    <p:sldId id="271" r:id="rId14"/>
    <p:sldId id="268" r:id="rId15"/>
    <p:sldId id="274"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5E1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1514" autoAdjust="0"/>
  </p:normalViewPr>
  <p:slideViewPr>
    <p:cSldViewPr snapToGrid="0">
      <p:cViewPr varScale="1">
        <p:scale>
          <a:sx n="63" d="100"/>
          <a:sy n="63"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17259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98908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405079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6718-0D28-4148-BB58-35790518C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6F0A73-376B-4BE9-8991-93FAA860E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9ED02-0EC9-4EA8-8F82-5A1A076B4181}"/>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092EA94F-31B6-48B0-8A87-72903E953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5847D-CDB5-4862-A72B-A6B9F629E3A7}"/>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305053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D83D-033C-489C-8F83-06F15DECA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C5405-0CB7-4649-B507-4101E9BB6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6E07B-DA84-4D40-95D9-D0B135426184}"/>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EBDCA4AD-7CFC-4D1D-BABF-118A9B130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2EF8-9299-45E8-8A90-FCCC9B1A5251}"/>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41838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FA9D-EE4E-4D0D-BFD1-F4BA5B123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FE75D-498D-43DE-98AF-701CDE431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2FA03A-E5A9-46DE-985A-81ADFDEC5021}"/>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C5E1117A-C0BA-4AD4-8932-BCDCE6E4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E56CB-A0D5-4113-BF98-F622C660291C}"/>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24382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4DCB-F003-4C0E-B445-CF218004C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5307E-B935-47BF-AB9F-7AE21088A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15CE-4BD4-4D4F-AA98-54B98C3B2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6B2D54-DED8-4440-9ACA-21BBFC7AB9E3}"/>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6" name="Footer Placeholder 5">
            <a:extLst>
              <a:ext uri="{FF2B5EF4-FFF2-40B4-BE49-F238E27FC236}">
                <a16:creationId xmlns:a16="http://schemas.microsoft.com/office/drawing/2014/main" id="{47B35C19-6102-4EF6-AC83-70459D6B1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A6568-C14D-44BE-A4F6-E05A4471CC2D}"/>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374909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8F0F-36BA-4CF3-A307-E11CB6B4DD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D13D5-35B7-4CD2-8677-B83F02310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4A35D-6E0A-4F39-8944-9B82917C02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E7D738-D10F-41C1-B9DB-D68EA0C66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7D75B-D665-42B3-8E06-AC95181B3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CC555-B4DD-4B7C-87BD-1966BAE1467D}"/>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8" name="Footer Placeholder 7">
            <a:extLst>
              <a:ext uri="{FF2B5EF4-FFF2-40B4-BE49-F238E27FC236}">
                <a16:creationId xmlns:a16="http://schemas.microsoft.com/office/drawing/2014/main" id="{3DB935A5-5710-45E7-8A29-C70A5886ED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BA85E-5800-49AF-87B3-8F32CEB8C682}"/>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2549571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1AAB-C382-4961-96BB-5B81C28EB3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77C42-82A0-4DB2-A242-EA41C152D255}"/>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4" name="Footer Placeholder 3">
            <a:extLst>
              <a:ext uri="{FF2B5EF4-FFF2-40B4-BE49-F238E27FC236}">
                <a16:creationId xmlns:a16="http://schemas.microsoft.com/office/drawing/2014/main" id="{AA9AC18E-F150-4906-B018-ED6AE4366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921B2-2759-4E1F-A31E-D15FDFC02CE9}"/>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92257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C49AD-7A0A-4964-99F2-07FADC289297}"/>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3" name="Footer Placeholder 2">
            <a:extLst>
              <a:ext uri="{FF2B5EF4-FFF2-40B4-BE49-F238E27FC236}">
                <a16:creationId xmlns:a16="http://schemas.microsoft.com/office/drawing/2014/main" id="{84D61587-75A9-498A-9AF2-42C617D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FE84A0-D263-43BE-AE84-0031960C06C6}"/>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2830811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5484-D334-42E9-93B6-05B2144B4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1185D-417F-4BC7-92C0-1A7D70DDC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74B1-FFE2-4BB0-8913-3A54E4FE2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1707C-C98F-4074-8FA7-D3B76E981A92}"/>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6" name="Footer Placeholder 5">
            <a:extLst>
              <a:ext uri="{FF2B5EF4-FFF2-40B4-BE49-F238E27FC236}">
                <a16:creationId xmlns:a16="http://schemas.microsoft.com/office/drawing/2014/main" id="{004DE1BB-A541-4EE2-A555-6663C753B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6E80B-9144-4EDD-A12D-999BA81B40E8}"/>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44902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37053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FE9E-7A2B-4945-8C9F-1694007D8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1F400B-F958-4621-B18B-E5DD5FA58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FE7B0-BB08-4B61-81CB-B1AE6043C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509A1-FF8B-4B91-B5A1-2ED2C0390705}"/>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6" name="Footer Placeholder 5">
            <a:extLst>
              <a:ext uri="{FF2B5EF4-FFF2-40B4-BE49-F238E27FC236}">
                <a16:creationId xmlns:a16="http://schemas.microsoft.com/office/drawing/2014/main" id="{BF679D01-AD09-419E-B454-BDCA84C03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6B844-5DBB-4F6F-B76A-873ED1581D8E}"/>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40670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5483-47BD-4716-ABA2-B48EB936A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2FE39-BF81-4400-8A3B-B7EB8C7962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CEB53-CC65-4AFC-8325-A2FC48B1FB02}"/>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1508C90D-AC4E-47BD-A6A7-ED5DD58F4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0B820-E4CF-4718-840D-65E5B64F0EC4}"/>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1708997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2A6C-29DA-4DA0-80D2-F4D8F2C582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1E7CA-4FA3-4031-BFD4-66E960190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06358-E60A-4C32-9C0C-B941E6E11090}"/>
              </a:ext>
            </a:extLst>
          </p:cNvPr>
          <p:cNvSpPr>
            <a:spLocks noGrp="1"/>
          </p:cNvSpPr>
          <p:nvPr>
            <p:ph type="dt" sz="half" idx="10"/>
          </p:nvPr>
        </p:nvSpPr>
        <p:spPr/>
        <p:txBody>
          <a:body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0542B6F3-6734-4C47-BB74-17C785FF6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75266-DDB9-4963-BA9B-87E4890AA36F}"/>
              </a:ext>
            </a:extLst>
          </p:cNvPr>
          <p:cNvSpPr>
            <a:spLocks noGrp="1"/>
          </p:cNvSpPr>
          <p:nvPr>
            <p:ph type="sldNum" sz="quarter" idx="12"/>
          </p:nvPr>
        </p:nvSpPr>
        <p:spPr/>
        <p:txBody>
          <a:bodyPr/>
          <a:lstStyle/>
          <a:p>
            <a:fld id="{7AEB8940-28CF-439B-9829-48C300576A9E}" type="slidenum">
              <a:rPr lang="en-US" smtClean="0"/>
              <a:t>‹#›</a:t>
            </a:fld>
            <a:endParaRPr lang="en-US"/>
          </a:p>
        </p:txBody>
      </p:sp>
    </p:spTree>
    <p:extLst>
      <p:ext uri="{BB962C8B-B14F-4D97-AF65-F5344CB8AC3E}">
        <p14:creationId xmlns:p14="http://schemas.microsoft.com/office/powerpoint/2010/main" val="290308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86944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81808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8512838-BA94-47BB-8D7D-12F52F58995F}" type="datetimeFigureOut">
              <a:rPr lang="en-IN" smtClean="0"/>
              <a:t>16-11-2023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2673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8512838-BA94-47BB-8D7D-12F52F58995F}" type="datetimeFigureOut">
              <a:rPr lang="en-IN" smtClean="0"/>
              <a:t>16-11-2023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68507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12838-BA94-47BB-8D7D-12F52F58995F}" type="datetimeFigureOut">
              <a:rPr lang="en-IN" smtClean="0"/>
              <a:t>16-11-2023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4520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92125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5635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12838-BA94-47BB-8D7D-12F52F58995F}" type="datetimeFigureOut">
              <a:rPr lang="en-IN" smtClean="0"/>
              <a:t>16-11-2023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9B2C5-9D48-4FAD-93C4-9E8BA2A8D323}" type="slidenum">
              <a:rPr lang="en-IN" smtClean="0"/>
              <a:t>‹#›</a:t>
            </a:fld>
            <a:endParaRPr lang="en-IN"/>
          </a:p>
        </p:txBody>
      </p:sp>
    </p:spTree>
    <p:extLst>
      <p:ext uri="{BB962C8B-B14F-4D97-AF65-F5344CB8AC3E}">
        <p14:creationId xmlns:p14="http://schemas.microsoft.com/office/powerpoint/2010/main" val="124088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C00C7-EAAF-411D-8F14-10FEE9E70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7E83F-8F0D-4C41-857A-0E4BE989F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51830-8315-4F38-97A5-DF8835475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FB26F-11F8-4486-B3C4-B90D5B5EEB95}" type="datetimeFigureOut">
              <a:rPr lang="en-US" smtClean="0"/>
              <a:t>11/16/2023</a:t>
            </a:fld>
            <a:endParaRPr lang="en-US"/>
          </a:p>
        </p:txBody>
      </p:sp>
      <p:sp>
        <p:nvSpPr>
          <p:cNvPr id="5" name="Footer Placeholder 4">
            <a:extLst>
              <a:ext uri="{FF2B5EF4-FFF2-40B4-BE49-F238E27FC236}">
                <a16:creationId xmlns:a16="http://schemas.microsoft.com/office/drawing/2014/main" id="{6DDD3326-7A1F-462F-A5A8-4A1CA3CF6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9C8C88-D42D-447F-A0DB-36202F668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B8940-28CF-439B-9829-48C300576A9E}" type="slidenum">
              <a:rPr lang="en-US" smtClean="0"/>
              <a:t>‹#›</a:t>
            </a:fld>
            <a:endParaRPr lang="en-US"/>
          </a:p>
        </p:txBody>
      </p:sp>
    </p:spTree>
    <p:extLst>
      <p:ext uri="{BB962C8B-B14F-4D97-AF65-F5344CB8AC3E}">
        <p14:creationId xmlns:p14="http://schemas.microsoft.com/office/powerpoint/2010/main" val="58324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aac"/><Relationship Id="rId1" Type="http://schemas.microsoft.com/office/2007/relationships/media" Target="../media/media1.aac"/><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5B5466C2-D0AD-4934-A2BF-59406A597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78" y="151672"/>
            <a:ext cx="2102723" cy="2173357"/>
          </a:xfrm>
          <a:prstGeom prst="rect">
            <a:avLst/>
          </a:prstGeom>
        </p:spPr>
      </p:pic>
      <p:pic>
        <p:nvPicPr>
          <p:cNvPr id="5" name="Picture 4"/>
          <p:cNvPicPr>
            <a:picLocks noChangeAspect="1"/>
          </p:cNvPicPr>
          <p:nvPr/>
        </p:nvPicPr>
        <p:blipFill>
          <a:blip r:embed="rId4"/>
          <a:stretch>
            <a:fillRect/>
          </a:stretch>
        </p:blipFill>
        <p:spPr>
          <a:xfrm>
            <a:off x="10578795" y="374696"/>
            <a:ext cx="1280271" cy="1322947"/>
          </a:xfrm>
          <a:prstGeom prst="rect">
            <a:avLst/>
          </a:prstGeom>
        </p:spPr>
      </p:pic>
      <p:sp>
        <p:nvSpPr>
          <p:cNvPr id="8" name="Rectangle: Rounded Corners 7">
            <a:extLst>
              <a:ext uri="{FF2B5EF4-FFF2-40B4-BE49-F238E27FC236}">
                <a16:creationId xmlns:a16="http://schemas.microsoft.com/office/drawing/2014/main" id="{7160C50B-F911-41C6-A688-3BDB29F71FC9}"/>
              </a:ext>
            </a:extLst>
          </p:cNvPr>
          <p:cNvSpPr/>
          <p:nvPr/>
        </p:nvSpPr>
        <p:spPr>
          <a:xfrm>
            <a:off x="1982146" y="3320539"/>
            <a:ext cx="8227707" cy="1646127"/>
          </a:xfrm>
          <a:prstGeom prst="roundRect">
            <a:avLst/>
          </a:prstGeom>
          <a:no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or-IN" sz="6000" b="1" i="0" u="none" strike="noStrike" kern="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Nirmala UI" panose="020B0502040204020203" pitchFamily="34" charset="0"/>
                <a:ea typeface="+mn-ea"/>
                <a:cs typeface="+mj-cs"/>
              </a:rPr>
              <a:t>ହରିର୍ଦାତା ହରିର୍ଭୋକ୍ତାଃ </a:t>
            </a:r>
            <a:r>
              <a:rPr kumimoji="0" lang="or-IN" sz="7200" b="1" i="0" u="none" strike="noStrike" kern="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Nirmala UI" panose="020B0502040204020203" pitchFamily="34" charset="0"/>
                <a:ea typeface="+mn-ea"/>
                <a:cs typeface="+mj-cs"/>
              </a:rPr>
              <a:t>...</a:t>
            </a:r>
            <a:endParaRPr kumimoji="0" lang="en-US" sz="7200" b="1" i="0" u="none" strike="noStrike" kern="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Nirmala UI" panose="020B0502040204020203" pitchFamily="34" charset="0"/>
              <a:ea typeface="+mn-ea"/>
              <a:cs typeface="+mj-cs"/>
            </a:endParaRPr>
          </a:p>
        </p:txBody>
      </p:sp>
      <p:pic>
        <p:nvPicPr>
          <p:cNvPr id="7" name="Picture 6">
            <a:extLst>
              <a:ext uri="{FF2B5EF4-FFF2-40B4-BE49-F238E27FC236}">
                <a16:creationId xmlns:a16="http://schemas.microsoft.com/office/drawing/2014/main" id="{5F8E7226-3084-4124-BD61-50452DAA1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250" y="627890"/>
            <a:ext cx="3730632" cy="2692649"/>
          </a:xfrm>
          <a:prstGeom prst="rect">
            <a:avLst/>
          </a:prstGeom>
          <a:ln>
            <a:noFill/>
          </a:ln>
          <a:effectLst>
            <a:softEdge rad="112500"/>
          </a:effectLst>
        </p:spPr>
      </p:pic>
    </p:spTree>
    <p:extLst>
      <p:ext uri="{BB962C8B-B14F-4D97-AF65-F5344CB8AC3E}">
        <p14:creationId xmlns:p14="http://schemas.microsoft.com/office/powerpoint/2010/main" val="116629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10058400" cy="6858000"/>
          </a:xfrm>
          <a:prstGeom prst="rect">
            <a:avLst/>
          </a:prstGeom>
        </p:spPr>
      </p:pic>
      <p:sp>
        <p:nvSpPr>
          <p:cNvPr id="3" name="TextBox 2">
            <a:extLst>
              <a:ext uri="{FF2B5EF4-FFF2-40B4-BE49-F238E27FC236}">
                <a16:creationId xmlns:a16="http://schemas.microsoft.com/office/drawing/2014/main" id="{450A4BF3-2374-461D-AEC2-78E8E74FF727}"/>
              </a:ext>
            </a:extLst>
          </p:cNvPr>
          <p:cNvSpPr txBox="1"/>
          <p:nvPr/>
        </p:nvSpPr>
        <p:spPr>
          <a:xfrm>
            <a:off x="343779" y="386239"/>
            <a:ext cx="11642480" cy="38472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or-IN" sz="4000" b="1" i="0" u="none" strike="noStrike" kern="0" cap="none" spc="0" normalizeH="0" baseline="0" noProof="0" dirty="0">
                <a:ln>
                  <a:noFill/>
                </a:ln>
                <a:solidFill>
                  <a:srgbClr val="FF0000"/>
                </a:solidFill>
                <a:effectLst/>
                <a:uLnTx/>
                <a:uFillTx/>
              </a:rPr>
              <a:t>  </a:t>
            </a: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ଙ-ଦିବ୍ୟ ସନ୍ଦେଶ :-</a:t>
            </a:r>
            <a:endParaRPr kumimoji="0" lang="or-IN" sz="40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342900" lvl="0" indent="-342900" algn="just">
              <a:lnSpc>
                <a:spcPct val="150000"/>
              </a:lnSpc>
              <a:buFont typeface="Wingdings" panose="05000000000000000000" pitchFamily="2" charset="2"/>
              <a:buChar char="v"/>
            </a:pPr>
            <a:r>
              <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Nirmala UI" panose="020B0502040204020203" pitchFamily="34" charset="0"/>
                <a:cs typeface="Nirmala UI" panose="020B0502040204020203" pitchFamily="34" charset="0"/>
              </a:rPr>
              <a:t> </a:t>
            </a:r>
            <a:r>
              <a:rPr lang="en-US" sz="28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dirty="0">
                <a:ea typeface="Arial" panose="020B0604020202020204" pitchFamily="34" charset="0"/>
                <a:cs typeface="Nirmala UI" panose="020B0502040204020203" pitchFamily="34" charset="0"/>
              </a:rPr>
              <a:t>ଦିବ୍ୟ ସନ୍ଦେଶ</a:t>
            </a:r>
            <a:r>
              <a:rPr lang="en-IN" sz="3200" dirty="0">
                <a:latin typeface="Nirmala UI" panose="020B0502040204020203" pitchFamily="34" charset="0"/>
                <a:ea typeface="Arial" panose="020B0604020202020204" pitchFamily="34" charset="0"/>
              </a:rPr>
              <a:t> - </a:t>
            </a:r>
            <a:r>
              <a:rPr lang="or-IN" sz="3200" dirty="0">
                <a:latin typeface="Nirmala UI" panose="020B0502040204020203" pitchFamily="34" charset="0"/>
                <a:ea typeface="Arial" panose="020B0604020202020204" pitchFamily="34" charset="0"/>
              </a:rPr>
              <a:t>ଖାଦ୍ୟ ଯେତେ ଅଶୁଦ୍ଧ ହେଲେବି ତାହା ଭଗବାନଙ୍କୁ ଅର୍ପଣ କରାଗଲେ ଶୁଦ୍ଧ ହୁଏ ଏବଂ ଦିବ୍ୟ ପ୍ରସାଦ ଓ କୃପା ଭାବରେ ଶାରୀରିକ ଓ ମାନସିକ ଦୃଷ୍ଟିରୁ ପୁଷ୍ଟିଦାୟକ  ହୁଏ </a:t>
            </a:r>
            <a:r>
              <a:rPr lang="hi-IN" sz="3200" dirty="0">
                <a:ea typeface="Arial" panose="020B0604020202020204" pitchFamily="34" charset="0"/>
                <a:cs typeface="Nirmala UI" panose="020B0502040204020203" pitchFamily="34" charset="0"/>
              </a:rPr>
              <a:t>।</a:t>
            </a:r>
            <a:endParaRPr kumimoji="0" lang="en-IN" sz="2800" b="1" i="0" u="none" strike="noStrike" kern="0" cap="none" spc="0" normalizeH="0" baseline="0" noProof="0" dirty="0">
              <a:ln>
                <a:noFill/>
              </a:ln>
              <a:solidFill>
                <a:srgbClr val="00B050"/>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Arial" panose="020B0604020202020204" pitchFamily="34" charset="0"/>
              <a:cs typeface="Nirmala UI" panose="020B0502040204020203" pitchFamily="34" charset="0"/>
            </a:endParaRPr>
          </a:p>
        </p:txBody>
      </p:sp>
      <p:sp>
        <p:nvSpPr>
          <p:cNvPr id="4" name="TextBox 3">
            <a:extLst>
              <a:ext uri="{FF2B5EF4-FFF2-40B4-BE49-F238E27FC236}">
                <a16:creationId xmlns:a16="http://schemas.microsoft.com/office/drawing/2014/main" id="{14D45284-66B7-4297-A5B2-01E665B656E8}"/>
              </a:ext>
            </a:extLst>
          </p:cNvPr>
          <p:cNvSpPr txBox="1"/>
          <p:nvPr/>
        </p:nvSpPr>
        <p:spPr>
          <a:xfrm>
            <a:off x="484938" y="5172166"/>
            <a:ext cx="822959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ଚ - ସ୍ତୋତ୍ରର ଆବୃତ୍ତି ଶିକ୍ଷା :-</a:t>
            </a:r>
          </a:p>
        </p:txBody>
      </p:sp>
    </p:spTree>
    <p:extLst>
      <p:ext uri="{BB962C8B-B14F-4D97-AF65-F5344CB8AC3E}">
        <p14:creationId xmlns:p14="http://schemas.microsoft.com/office/powerpoint/2010/main" val="373913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901F05B-565E-48BE-B6BA-9EB49B2698ED}"/>
              </a:ext>
            </a:extLst>
          </p:cNvPr>
          <p:cNvSpPr txBox="1"/>
          <p:nvPr/>
        </p:nvSpPr>
        <p:spPr>
          <a:xfrm>
            <a:off x="476542" y="304477"/>
            <a:ext cx="10983937" cy="2000548"/>
          </a:xfrm>
          <a:prstGeom prst="rect">
            <a:avLst/>
          </a:prstGeom>
          <a:noFill/>
        </p:spPr>
        <p:txBody>
          <a:bodyPr wrap="square">
            <a:spAutoFit/>
          </a:bodyPr>
          <a:lstStyle/>
          <a:p>
            <a:r>
              <a:rPr lang="or-IN"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ଛ)ଦୈନନ୍ଦିନ ଜୀବନରେ ମୂଲ୍ୟବୋଧର ଅଭ୍ୟାସ </a:t>
            </a:r>
            <a:r>
              <a:rPr lang="en-US"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a:t>
            </a:r>
            <a:r>
              <a:rPr lang="or-IN"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a:t>
            </a:r>
          </a:p>
          <a:p>
            <a:endParaRPr lang="or-IN" sz="2400" b="1" dirty="0">
              <a:solidFill>
                <a:srgbClr val="00B050"/>
              </a:solidFill>
              <a:latin typeface="Nirmala UI" panose="020B0502040204020203" pitchFamily="34" charset="0"/>
              <a:ea typeface="Arial" panose="020B0604020202020204" pitchFamily="34" charset="0"/>
              <a:cs typeface="Nirmala UI" panose="020B0502040204020203" pitchFamily="34" charset="0"/>
            </a:endParaRPr>
          </a:p>
          <a:p>
            <a:endParaRPr lang="or-IN" sz="2800" b="1" dirty="0">
              <a:solidFill>
                <a:srgbClr val="000000"/>
              </a:solidFill>
              <a:latin typeface="Nirmala UI" panose="020B0502040204020203" pitchFamily="34" charset="0"/>
              <a:ea typeface="Arial" panose="020B0604020202020204" pitchFamily="34" charset="0"/>
              <a:cs typeface="Nirmala UI" panose="020B0502040204020203" pitchFamily="34" charset="0"/>
            </a:endParaRPr>
          </a:p>
          <a:p>
            <a:r>
              <a:rPr lang="or-IN" sz="2800" b="1" dirty="0">
                <a:solidFill>
                  <a:srgbClr val="00B050"/>
                </a:solidFill>
                <a:latin typeface="Nirmala UI" panose="020B0502040204020203" pitchFamily="34" charset="0"/>
                <a:ea typeface="Arial" panose="020B0604020202020204" pitchFamily="34" charset="0"/>
                <a:cs typeface="Nirmala UI" panose="020B0502040204020203" pitchFamily="34" charset="0"/>
              </a:rPr>
              <a:t>                      </a:t>
            </a:r>
          </a:p>
        </p:txBody>
      </p:sp>
      <p:sp>
        <p:nvSpPr>
          <p:cNvPr id="3" name="TextBox 2">
            <a:extLst>
              <a:ext uri="{FF2B5EF4-FFF2-40B4-BE49-F238E27FC236}">
                <a16:creationId xmlns:a16="http://schemas.microsoft.com/office/drawing/2014/main" id="{170D0A81-FE3F-4163-B1D4-7A4BD1221CE0}"/>
              </a:ext>
            </a:extLst>
          </p:cNvPr>
          <p:cNvSpPr txBox="1"/>
          <p:nvPr/>
        </p:nvSpPr>
        <p:spPr>
          <a:xfrm>
            <a:off x="170416" y="3566059"/>
            <a:ext cx="11596188"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 ଜ)ମୂଲ୍ୟବୋଧଭିତ୍ତିକ ପ୍ରଶ୍ନ  :-</a:t>
            </a:r>
            <a:endParaRPr kumimoji="0" lang="en-IN" sz="2800" b="1" i="0" u="none" strike="noStrike" kern="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or-IN" sz="2000" b="1" i="0" u="none" strike="noStrike" kern="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E3DB876D-114F-47B6-BCEC-CA42C2A7D08E}"/>
              </a:ext>
            </a:extLst>
          </p:cNvPr>
          <p:cNvSpPr txBox="1"/>
          <p:nvPr/>
        </p:nvSpPr>
        <p:spPr>
          <a:xfrm>
            <a:off x="170415" y="4542036"/>
            <a:ext cx="11851168" cy="1685077"/>
          </a:xfrm>
          <a:prstGeom prst="rect">
            <a:avLst/>
          </a:prstGeom>
          <a:noFill/>
        </p:spPr>
        <p:txBody>
          <a:bodyPr wrap="square" rtlCol="0">
            <a:spAutoFit/>
          </a:bodyPr>
          <a:lstStyle/>
          <a:p>
            <a:pPr marL="285750" indent="-285750">
              <a:lnSpc>
                <a:spcPct val="115000"/>
              </a:lnSpc>
              <a:spcAft>
                <a:spcPts val="0"/>
              </a:spcAft>
              <a:buFont typeface="Wingdings" panose="05000000000000000000" pitchFamily="2" charset="2"/>
              <a:buChar char="v"/>
            </a:pPr>
            <a:r>
              <a:rPr lang="or-IN" sz="2400" dirty="0">
                <a:latin typeface="Arial" panose="020B0604020202020204" pitchFamily="34" charset="0"/>
                <a:ea typeface="Arial" panose="020B0604020202020204" pitchFamily="34" charset="0"/>
                <a:cs typeface="Nirmala UI" panose="020B0502040204020203" pitchFamily="34" charset="0"/>
              </a:rPr>
              <a:t>ଭଗବାନ୍ ଖାଦ୍ୟ ଗ୍ରହଣ କରୁଥିବାରୁ ଆମେ କେଉଁ ପ୍ରକାର ଖାଦ୍ୟ ତାଙ୍କୁ ଅର୍ପଣ କରିବା</a:t>
            </a:r>
            <a:r>
              <a:rPr lang="en-IN" sz="2400" dirty="0">
                <a:latin typeface="Nirmala UI" panose="020B0502040204020203" pitchFamily="34" charset="0"/>
                <a:ea typeface="Arial" panose="020B0604020202020204" pitchFamily="34" charset="0"/>
              </a:rPr>
              <a:t> ? </a:t>
            </a:r>
            <a:endParaRPr lang="or-IN" sz="2400" dirty="0">
              <a:latin typeface="Nirmala UI" panose="020B0502040204020203" pitchFamily="34" charset="0"/>
              <a:ea typeface="Arial" panose="020B0604020202020204" pitchFamily="34" charset="0"/>
            </a:endParaRPr>
          </a:p>
          <a:p>
            <a:pPr>
              <a:lnSpc>
                <a:spcPct val="115000"/>
              </a:lnSpc>
              <a:spcAft>
                <a:spcPts val="0"/>
              </a:spcAft>
            </a:pPr>
            <a:endParaRPr lang="or-IN" sz="2400" dirty="0">
              <a:latin typeface="Nirmala UI" panose="020B0502040204020203" pitchFamily="34" charset="0"/>
              <a:ea typeface="Arial" panose="020B0604020202020204" pitchFamily="34" charset="0"/>
            </a:endParaRPr>
          </a:p>
          <a:p>
            <a:pPr marL="285750" indent="-285750">
              <a:lnSpc>
                <a:spcPct val="115000"/>
              </a:lnSpc>
              <a:spcAft>
                <a:spcPts val="0"/>
              </a:spcAft>
              <a:buFont typeface="Wingdings" panose="05000000000000000000" pitchFamily="2" charset="2"/>
              <a:buChar char="v"/>
            </a:pPr>
            <a:r>
              <a:rPr lang="en-IN" sz="2400" dirty="0">
                <a:latin typeface="Nirmala UI" panose="020B0502040204020203" pitchFamily="34" charset="0"/>
                <a:ea typeface="Arial" panose="020B0604020202020204" pitchFamily="34" charset="0"/>
              </a:rPr>
              <a:t> </a:t>
            </a:r>
            <a:r>
              <a:rPr lang="or-IN" sz="2400" dirty="0">
                <a:latin typeface="Nirmala UI" panose="020B0502040204020203" pitchFamily="34" charset="0"/>
                <a:ea typeface="Arial" panose="020B0604020202020204" pitchFamily="34" charset="0"/>
              </a:rPr>
              <a:t>ଅନ୍ନ ଭଗବାନ୍ ହୋଇଥିବାରୁ ଆମେ ଅନ୍ନ ବିଷୟରେ କେଉଁ ସତର୍କତା ଅବଲମ୍ବନ କରିବା</a:t>
            </a:r>
            <a:r>
              <a:rPr lang="en-IN" sz="2400" dirty="0">
                <a:solidFill>
                  <a:prstClr val="black"/>
                </a:solidFill>
                <a:latin typeface="Nirmala UI" panose="020B0502040204020203" pitchFamily="34" charset="0"/>
                <a:ea typeface="Arial" panose="020B0604020202020204" pitchFamily="34" charset="0"/>
              </a:rPr>
              <a:t> ?</a:t>
            </a:r>
            <a:r>
              <a:rPr lang="or-IN" sz="2400" dirty="0">
                <a:latin typeface="Nirmala UI" panose="020B0502040204020203" pitchFamily="34" charset="0"/>
                <a:ea typeface="Arial" panose="020B0604020202020204" pitchFamily="34" charset="0"/>
              </a:rPr>
              <a:t> </a:t>
            </a:r>
            <a:endParaRPr lang="en-IN" sz="2400" dirty="0">
              <a:latin typeface="Arial" panose="020B0604020202020204" pitchFamily="34" charset="0"/>
              <a:ea typeface="Arial" panose="020B0604020202020204" pitchFamily="34" charset="0"/>
            </a:endParaRPr>
          </a:p>
          <a:p>
            <a:pPr>
              <a:lnSpc>
                <a:spcPct val="115000"/>
              </a:lnSpc>
              <a:spcAft>
                <a:spcPts val="0"/>
              </a:spcAft>
            </a:pPr>
            <a:r>
              <a:rPr lang="en-IN" dirty="0">
                <a:latin typeface="Nirmala UI" panose="020B0502040204020203" pitchFamily="34" charset="0"/>
                <a:ea typeface="Arial" panose="020B0604020202020204" pitchFamily="34" charset="0"/>
              </a:rPr>
              <a:t> </a:t>
            </a:r>
            <a:endParaRPr lang="en-IN" dirty="0">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F7472D4A-7802-4741-9309-526C1692E9D4}"/>
              </a:ext>
            </a:extLst>
          </p:cNvPr>
          <p:cNvSpPr txBox="1"/>
          <p:nvPr/>
        </p:nvSpPr>
        <p:spPr>
          <a:xfrm>
            <a:off x="1056503" y="1109286"/>
            <a:ext cx="11296233" cy="302236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or-IN" sz="2800" dirty="0">
                <a:ea typeface="Calibri" panose="020F0502020204030204" pitchFamily="34" charset="0"/>
                <a:cs typeface="Nirmala UI" panose="020B0502040204020203" pitchFamily="34" charset="0"/>
              </a:rPr>
              <a:t>ଖାଦ୍ୟ ଅପଚୟ ବା ନଷ୍ଟ କରିବା ନାହିଁ ( କାମନାର ସୀମାଙ୍କନ </a:t>
            </a:r>
            <a:r>
              <a:rPr lang="en-US" sz="2800" dirty="0">
                <a:latin typeface="Nirmala UI" panose="020B0502040204020203" pitchFamily="34" charset="0"/>
                <a:ea typeface="Calibri" panose="020F0502020204030204" pitchFamily="34" charset="0"/>
              </a:rPr>
              <a:t>) </a:t>
            </a:r>
            <a:endParaRPr lang="en-US" sz="2800" dirty="0">
              <a:ea typeface="Calibri" panose="020F0502020204030204" pitchFamily="34" charset="0"/>
              <a:cs typeface="Nirmala UI" panose="020B0502040204020203" pitchFamily="34" charset="0"/>
            </a:endParaRPr>
          </a:p>
          <a:p>
            <a:pPr marL="457200" indent="-457200">
              <a:lnSpc>
                <a:spcPct val="150000"/>
              </a:lnSpc>
              <a:buFont typeface="Wingdings" panose="05000000000000000000" pitchFamily="2" charset="2"/>
              <a:buChar char="Ø"/>
            </a:pPr>
            <a:r>
              <a:rPr lang="or-IN" sz="2800" dirty="0">
                <a:ea typeface="Calibri" panose="020F0502020204030204" pitchFamily="34" charset="0"/>
                <a:cs typeface="Nirmala UI" panose="020B0502040204020203" pitchFamily="34" charset="0"/>
              </a:rPr>
              <a:t>ଖାଦ୍ୟ ଦାନ କରିବା</a:t>
            </a:r>
            <a:r>
              <a:rPr lang="en-US" sz="2800" dirty="0">
                <a:latin typeface="Nirmala UI" panose="020B0502040204020203" pitchFamily="34" charset="0"/>
                <a:ea typeface="Calibri" panose="020F0502020204030204" pitchFamily="34" charset="0"/>
              </a:rPr>
              <a:t>, </a:t>
            </a:r>
            <a:r>
              <a:rPr lang="or-IN" sz="2800" dirty="0">
                <a:ea typeface="Calibri" panose="020F0502020204030204" pitchFamily="34" charset="0"/>
                <a:cs typeface="Nirmala UI" panose="020B0502040204020203" pitchFamily="34" charset="0"/>
              </a:rPr>
              <a:t>ପଶୁପକ୍ଷୀଙ୍କୁ ଜଳ ଓ ଖାଦ୍ୟ ଦେବା ( ତ୍ୟାଗଭାବ ବୃଦ୍ଧି )</a:t>
            </a:r>
          </a:p>
          <a:p>
            <a:pPr marL="457200" indent="-457200">
              <a:lnSpc>
                <a:spcPct val="115000"/>
              </a:lnSpc>
              <a:spcAft>
                <a:spcPts val="0"/>
              </a:spcAft>
              <a:buFont typeface="Wingdings" panose="05000000000000000000" pitchFamily="2" charset="2"/>
              <a:buChar char="Ø"/>
            </a:pPr>
            <a:r>
              <a:rPr lang="or-IN" sz="2800" dirty="0">
                <a:latin typeface="Arial" panose="020B0604020202020204" pitchFamily="34" charset="0"/>
                <a:ea typeface="Arial" panose="020B0604020202020204" pitchFamily="34" charset="0"/>
                <a:cs typeface="Nirmala UI" panose="020B0502040204020203" pitchFamily="34" charset="0"/>
              </a:rPr>
              <a:t>ଯେଉଁ ଖାଦ୍ୟ ଗ୍ରହଣୀୟ</a:t>
            </a:r>
            <a:r>
              <a:rPr lang="en-IN" sz="2800" dirty="0">
                <a:latin typeface="Nirmala UI" panose="020B0502040204020203" pitchFamily="34" charset="0"/>
                <a:ea typeface="Arial" panose="020B0604020202020204" pitchFamily="34" charset="0"/>
              </a:rPr>
              <a:t> , </a:t>
            </a:r>
            <a:r>
              <a:rPr lang="or-IN" sz="2800" dirty="0">
                <a:latin typeface="Nirmala UI" panose="020B0502040204020203" pitchFamily="34" charset="0"/>
                <a:ea typeface="Arial" panose="020B0604020202020204" pitchFamily="34" charset="0"/>
              </a:rPr>
              <a:t>କେବଳ ସେହି ଖାଦ୍ୟ ଭୋଜନ କରିବା </a:t>
            </a:r>
          </a:p>
          <a:p>
            <a:pPr marL="457200" indent="-457200">
              <a:lnSpc>
                <a:spcPct val="115000"/>
              </a:lnSpc>
              <a:spcAft>
                <a:spcPts val="0"/>
              </a:spcAft>
              <a:buFont typeface="Wingdings" panose="05000000000000000000" pitchFamily="2" charset="2"/>
              <a:buChar char="Ø"/>
            </a:pPr>
            <a:r>
              <a:rPr lang="or-IN" sz="2800" dirty="0">
                <a:latin typeface="Nirmala UI" panose="020B0502040204020203" pitchFamily="34" charset="0"/>
                <a:ea typeface="Arial" panose="020B0604020202020204" pitchFamily="34" charset="0"/>
              </a:rPr>
              <a:t>ଖାଦ୍ୟର ସଞ୍ଚୟ ଅଭ୍ୟାସ କରିବା</a:t>
            </a:r>
            <a:endParaRPr lang="en-IN" sz="2800" dirty="0">
              <a:latin typeface="Arial" panose="020B0604020202020204" pitchFamily="34" charset="0"/>
              <a:ea typeface="Arial" panose="020B0604020202020204" pitchFamily="34" charset="0"/>
            </a:endParaRPr>
          </a:p>
          <a:p>
            <a:pPr marL="457200" indent="-457200">
              <a:lnSpc>
                <a:spcPct val="150000"/>
              </a:lnSpc>
              <a:buFont typeface="Wingdings" panose="05000000000000000000" pitchFamily="2" charset="2"/>
              <a:buChar char="Ø"/>
            </a:pPr>
            <a:endParaRPr lang="en-IN" sz="2800" b="1" dirty="0"/>
          </a:p>
        </p:txBody>
      </p:sp>
    </p:spTree>
    <p:extLst>
      <p:ext uri="{BB962C8B-B14F-4D97-AF65-F5344CB8AC3E}">
        <p14:creationId xmlns:p14="http://schemas.microsoft.com/office/powerpoint/2010/main" val="326877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29" y="-297"/>
            <a:ext cx="12193057" cy="6858594"/>
          </a:xfrm>
          <a:prstGeom prst="rect">
            <a:avLst/>
          </a:prstGeom>
        </p:spPr>
      </p:pic>
      <p:sp>
        <p:nvSpPr>
          <p:cNvPr id="2" name="TextBox 1">
            <a:extLst>
              <a:ext uri="{FF2B5EF4-FFF2-40B4-BE49-F238E27FC236}">
                <a16:creationId xmlns:a16="http://schemas.microsoft.com/office/drawing/2014/main" id="{130B2C3A-0977-4D82-9578-087F900A57B6}"/>
              </a:ext>
            </a:extLst>
          </p:cNvPr>
          <p:cNvSpPr txBox="1"/>
          <p:nvPr/>
        </p:nvSpPr>
        <p:spPr>
          <a:xfrm>
            <a:off x="1310587" y="344650"/>
            <a:ext cx="5972831" cy="1446550"/>
          </a:xfrm>
          <a:prstGeom prst="rect">
            <a:avLst/>
          </a:prstGeom>
          <a:noFill/>
        </p:spPr>
        <p:txBody>
          <a:bodyPr wrap="square" rtlCol="0">
            <a:spAutoFit/>
          </a:bodyPr>
          <a:lstStyle/>
          <a:p>
            <a:r>
              <a:rPr lang="or-IN" sz="4400" b="1" dirty="0">
                <a:solidFill>
                  <a:srgbClr val="7030A0"/>
                </a:solidFill>
                <a:latin typeface="Nirmala UI" panose="020B0502040204020203" pitchFamily="34" charset="0"/>
                <a:cs typeface="Nirmala UI" panose="020B0502040204020203" pitchFamily="34" charset="0"/>
              </a:rPr>
              <a:t>୪)ସମୂହ ଗାନ :- </a:t>
            </a:r>
            <a:endParaRPr lang="en-US" sz="4400" b="1" dirty="0">
              <a:solidFill>
                <a:srgbClr val="7030A0"/>
              </a:solidFill>
              <a:latin typeface="Nirmala UI" panose="020B0502040204020203" pitchFamily="34" charset="0"/>
              <a:cs typeface="Nirmala UI" panose="020B0502040204020203" pitchFamily="34" charset="0"/>
            </a:endParaRPr>
          </a:p>
          <a:p>
            <a:endParaRPr lang="or-IN" sz="4400" b="1" dirty="0">
              <a:solidFill>
                <a:srgbClr val="ED7D31">
                  <a:lumMod val="50000"/>
                </a:srgbClr>
              </a:solidFill>
              <a:latin typeface="Nirmala UI" panose="020B0502040204020203" pitchFamily="34" charset="0"/>
              <a:cs typeface="Nirmala UI" panose="020B0502040204020203" pitchFamily="34" charset="0"/>
            </a:endParaRPr>
          </a:p>
        </p:txBody>
      </p:sp>
      <p:sp>
        <p:nvSpPr>
          <p:cNvPr id="3" name="TextBox 2"/>
          <p:cNvSpPr txBox="1"/>
          <p:nvPr/>
        </p:nvSpPr>
        <p:spPr>
          <a:xfrm>
            <a:off x="1246403" y="1688607"/>
            <a:ext cx="8034757" cy="2459135"/>
          </a:xfrm>
          <a:prstGeom prst="rect">
            <a:avLst/>
          </a:prstGeom>
          <a:noFill/>
        </p:spPr>
        <p:txBody>
          <a:bodyPr wrap="square" rtlCol="0">
            <a:spAutoFit/>
          </a:bodyPr>
          <a:lstStyle/>
          <a:p>
            <a:pPr>
              <a:lnSpc>
                <a:spcPct val="115000"/>
              </a:lnSpc>
              <a:spcAft>
                <a:spcPts val="1000"/>
              </a:spcAft>
            </a:pP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ହରି ଦେଉଛନ୍ତି ହରି ଖାଉଛନ୍ତି  </a:t>
            </a:r>
            <a:r>
              <a:rPr lang="en-US"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a:t>
            </a: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    ହରି ହିଁ ଅନ୍ନ ପ୍ରସାଦ </a:t>
            </a:r>
            <a:r>
              <a:rPr lang="hi-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a:t>
            </a:r>
            <a:endParaRPr lang="en-IN" sz="2000" b="1" dirty="0">
              <a:solidFill>
                <a:schemeClr val="bg1"/>
              </a:solidFill>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pP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ସକଳ ଦେହରେ ରହିଛନ୍ତି ହୋଇ </a:t>
            </a:r>
            <a:r>
              <a:rPr lang="en-US"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 </a:t>
            </a: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ନିଜ ପାଇଁ ନିଜେ ଖାଦ୍ୟ </a:t>
            </a:r>
            <a:endParaRPr lang="en-IN" sz="2000" b="1" dirty="0">
              <a:solidFill>
                <a:schemeClr val="bg1"/>
              </a:solidFill>
              <a:effectLst/>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pP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ହରି ବିପ୍ର ହରି ଅତିଥି ଚାଣ୍ଡାଳ   </a:t>
            </a:r>
            <a:r>
              <a:rPr lang="en-US"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 </a:t>
            </a:r>
            <a:r>
              <a:rPr lang="or-IN"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   </a:t>
            </a: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ପିତା ମାତା ହରି ରୂପ </a:t>
            </a:r>
            <a:r>
              <a:rPr lang="hi-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a:t>
            </a:r>
            <a:endParaRPr lang="en-IN" sz="2000" b="1" dirty="0">
              <a:solidFill>
                <a:schemeClr val="bg1"/>
              </a:solidFill>
              <a:effectLst/>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pP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ଅନ୍ନ ଦାନ ସିନା ହରି ଉପାସନା</a:t>
            </a:r>
            <a:r>
              <a:rPr lang="en-US"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 </a:t>
            </a:r>
            <a:r>
              <a:rPr lang="or-IN" sz="2800" b="1" dirty="0">
                <a:solidFill>
                  <a:schemeClr val="bg1"/>
                </a:solidFill>
                <a:effectLst/>
                <a:latin typeface="Nirmala UI" panose="020B0502040204020203" pitchFamily="34" charset="0"/>
                <a:ea typeface="Calibri" panose="020F0502020204030204" pitchFamily="34" charset="0"/>
                <a:cs typeface="Kalinga" panose="020B0502040204020203" pitchFamily="34" charset="0"/>
              </a:rPr>
              <a:t>    </a:t>
            </a:r>
            <a:r>
              <a:rPr lang="or-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ଅନ୍ନ  ହିଁ ବ୍ରହ୍ମ ସ୍ୱରୂପ </a:t>
            </a:r>
            <a:r>
              <a:rPr lang="hi-IN" sz="2800" b="1" dirty="0">
                <a:solidFill>
                  <a:schemeClr val="bg1"/>
                </a:solidFill>
                <a:effectLst/>
                <a:latin typeface="Calibri" panose="020F0502020204030204" pitchFamily="34" charset="0"/>
                <a:ea typeface="Calibri" panose="020F0502020204030204" pitchFamily="34" charset="0"/>
                <a:cs typeface="Nirmala UI" panose="020B0502040204020203" pitchFamily="34" charset="0"/>
              </a:rPr>
              <a:t>॥</a:t>
            </a:r>
            <a:endParaRPr lang="en-IN" sz="2000" b="1" dirty="0">
              <a:solidFill>
                <a:schemeClr val="bg1"/>
              </a:solidFill>
              <a:effectLst/>
              <a:latin typeface="Calibri" panose="020F0502020204030204" pitchFamily="34" charset="0"/>
              <a:ea typeface="Calibri" panose="020F0502020204030204" pitchFamily="34" charset="0"/>
              <a:cs typeface="Kalinga" panose="020B0502040204020203" pitchFamily="34" charset="0"/>
            </a:endParaRPr>
          </a:p>
        </p:txBody>
      </p:sp>
      <p:pic>
        <p:nvPicPr>
          <p:cNvPr id="7" name="Picture 6"/>
          <p:cNvPicPr>
            <a:picLocks noChangeAspect="1"/>
          </p:cNvPicPr>
          <p:nvPr/>
        </p:nvPicPr>
        <p:blipFill>
          <a:blip r:embed="rId5"/>
          <a:stretch>
            <a:fillRect/>
          </a:stretch>
        </p:blipFill>
        <p:spPr>
          <a:xfrm>
            <a:off x="10262786" y="2168302"/>
            <a:ext cx="682811" cy="749873"/>
          </a:xfrm>
          <a:prstGeom prst="rect">
            <a:avLst/>
          </a:prstGeom>
        </p:spPr>
      </p:pic>
      <p:pic>
        <p:nvPicPr>
          <p:cNvPr id="4" name="harir">
            <a:hlinkClick r:id="" action="ppaction://media"/>
            <a:extLst>
              <a:ext uri="{FF2B5EF4-FFF2-40B4-BE49-F238E27FC236}">
                <a16:creationId xmlns:a16="http://schemas.microsoft.com/office/drawing/2014/main" id="{1FE93FDC-1785-524D-CCF6-982F2A317E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72479" y="1024242"/>
            <a:ext cx="1328729" cy="1328729"/>
          </a:xfrm>
          <a:prstGeom prst="rect">
            <a:avLst/>
          </a:prstGeom>
        </p:spPr>
      </p:pic>
    </p:spTree>
    <p:extLst>
      <p:ext uri="{BB962C8B-B14F-4D97-AF65-F5344CB8AC3E}">
        <p14:creationId xmlns:p14="http://schemas.microsoft.com/office/powerpoint/2010/main" val="19581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E43F0BF-872B-49E6-9EFA-708BCDE2E3CC}"/>
              </a:ext>
            </a:extLst>
          </p:cNvPr>
          <p:cNvSpPr txBox="1"/>
          <p:nvPr/>
        </p:nvSpPr>
        <p:spPr>
          <a:xfrm>
            <a:off x="390291" y="188626"/>
            <a:ext cx="9753599"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a:ln>
                  <a:noFill/>
                </a:ln>
                <a:solidFill>
                  <a:srgbClr val="ED7D31">
                    <a:lumMod val="50000"/>
                  </a:srgbClr>
                </a:solidFill>
                <a:effectLst/>
                <a:uLnTx/>
                <a:uFillTx/>
                <a:latin typeface="Nirmala UI" panose="020B0502040204020203" pitchFamily="34" charset="0"/>
                <a:cs typeface="Nirmala UI" panose="020B0502040204020203" pitchFamily="34" charset="0"/>
              </a:rPr>
              <a:t>୫)ବିଷୟ </a:t>
            </a:r>
            <a:r>
              <a:rPr kumimoji="0" lang="or-IN" sz="4400" b="1" i="0" u="none" strike="noStrike" kern="0" cap="none" spc="0" normalizeH="0" baseline="0" noProof="0" dirty="0">
                <a:ln>
                  <a:noFill/>
                </a:ln>
                <a:solidFill>
                  <a:srgbClr val="ED7D31">
                    <a:lumMod val="50000"/>
                  </a:srgbClr>
                </a:solidFill>
                <a:effectLst/>
                <a:uLnTx/>
                <a:uFillTx/>
                <a:latin typeface="Nirmala UI" panose="020B0502040204020203" pitchFamily="34" charset="0"/>
                <a:cs typeface="Nirmala UI" panose="020B0502040204020203" pitchFamily="34" charset="0"/>
              </a:rPr>
              <a:t>ସମ୍ବନ୍ଧିତ ଦଳଗତ  କାର୍ଯ୍ୟ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ED7D31">
                  <a:lumMod val="50000"/>
                </a:srgbClr>
              </a:solidFill>
              <a:effectLst/>
              <a:uLnTx/>
              <a:uFillTx/>
            </a:endParaRPr>
          </a:p>
        </p:txBody>
      </p:sp>
      <p:sp>
        <p:nvSpPr>
          <p:cNvPr id="4" name="TextBox 3">
            <a:extLst>
              <a:ext uri="{FF2B5EF4-FFF2-40B4-BE49-F238E27FC236}">
                <a16:creationId xmlns:a16="http://schemas.microsoft.com/office/drawing/2014/main" id="{ED29E30D-B379-45AB-9DBF-65D637B510FE}"/>
              </a:ext>
            </a:extLst>
          </p:cNvPr>
          <p:cNvSpPr txBox="1"/>
          <p:nvPr/>
        </p:nvSpPr>
        <p:spPr>
          <a:xfrm>
            <a:off x="644909" y="755329"/>
            <a:ext cx="10485081" cy="4940840"/>
          </a:xfrm>
          <a:prstGeom prst="rect">
            <a:avLst/>
          </a:prstGeom>
          <a:noFill/>
        </p:spPr>
        <p:txBody>
          <a:bodyPr wrap="square" rtlCol="0">
            <a:spAutoFit/>
          </a:bodyPr>
          <a:lstStyle/>
          <a:p>
            <a:pPr>
              <a:lnSpc>
                <a:spcPct val="115000"/>
              </a:lnSpc>
              <a:spcAft>
                <a:spcPts val="1000"/>
              </a:spcAft>
              <a:tabLst>
                <a:tab pos="1597025" algn="l"/>
              </a:tabLst>
            </a:pPr>
            <a:r>
              <a:rPr lang="en-US" sz="2400" dirty="0">
                <a:effectLst/>
                <a:latin typeface="Nirmala UI" panose="020B0502040204020203" pitchFamily="34" charset="0"/>
                <a:ea typeface="Calibri" panose="020F0502020204030204" pitchFamily="34" charset="0"/>
                <a:cs typeface="Kalinga" panose="020B0502040204020203" pitchFamily="34" charset="0"/>
              </a:rPr>
              <a:t> </a:t>
            </a:r>
            <a:r>
              <a:rPr lang="or-IN" sz="2400" b="1" dirty="0">
                <a:effectLst/>
                <a:latin typeface="Calibri" panose="020F0502020204030204" pitchFamily="34" charset="0"/>
                <a:ea typeface="Calibri" panose="020F0502020204030204" pitchFamily="34" charset="0"/>
                <a:cs typeface="Nirmala UI" panose="020B0502040204020203" pitchFamily="34" charset="0"/>
              </a:rPr>
              <a:t>(କ)</a:t>
            </a:r>
            <a:r>
              <a:rPr lang="or-IN" sz="2400" dirty="0">
                <a:effectLst/>
                <a:latin typeface="Calibri" panose="020F0502020204030204" pitchFamily="34" charset="0"/>
                <a:ea typeface="Calibri" panose="020F0502020204030204" pitchFamily="34" charset="0"/>
                <a:cs typeface="Nirmala UI" panose="020B0502040204020203" pitchFamily="34" charset="0"/>
              </a:rPr>
              <a:t>ହରିର୍ଦାତା ---------</a:t>
            </a:r>
            <a:endParaRPr lang="en-IN" sz="1800" dirty="0">
              <a:effectLst/>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tabLst>
                <a:tab pos="1597025" algn="l"/>
              </a:tabLst>
            </a:pPr>
            <a:r>
              <a:rPr lang="or-IN" sz="2400" dirty="0">
                <a:effectLst/>
                <a:latin typeface="Calibri" panose="020F0502020204030204" pitchFamily="34" charset="0"/>
                <a:ea typeface="Calibri" panose="020F0502020204030204" pitchFamily="34" charset="0"/>
                <a:cs typeface="Nirmala UI" panose="020B0502040204020203" pitchFamily="34" charset="0"/>
              </a:rPr>
              <a:t> </a:t>
            </a:r>
            <a:r>
              <a:rPr lang="or-IN" sz="2400" b="1" dirty="0">
                <a:effectLst/>
                <a:latin typeface="Calibri" panose="020F0502020204030204" pitchFamily="34" charset="0"/>
                <a:ea typeface="Calibri" panose="020F0502020204030204" pitchFamily="34" charset="0"/>
                <a:cs typeface="Nirmala UI" panose="020B0502040204020203" pitchFamily="34" charset="0"/>
              </a:rPr>
              <a:t>(ଖ)</a:t>
            </a:r>
            <a:r>
              <a:rPr lang="or-IN" sz="2400" dirty="0">
                <a:effectLst/>
                <a:latin typeface="Calibri" panose="020F0502020204030204" pitchFamily="34" charset="0"/>
                <a:ea typeface="Calibri" panose="020F0502020204030204" pitchFamily="34" charset="0"/>
                <a:cs typeface="Nirmala UI" panose="020B0502040204020203" pitchFamily="34" charset="0"/>
              </a:rPr>
              <a:t>ଏଥିମଧ୍ୟରୁ କେଉଁ ଖାଦ୍ୟକୁ ଅଧିକ ଖାଇବା ଆମ ଶରୀର ପ୍ରତି କ୍ଷତିକାରକ?</a:t>
            </a:r>
          </a:p>
          <a:p>
            <a:pPr>
              <a:lnSpc>
                <a:spcPct val="115000"/>
              </a:lnSpc>
              <a:spcAft>
                <a:spcPts val="1000"/>
              </a:spcAft>
              <a:tabLst>
                <a:tab pos="1597025" algn="l"/>
              </a:tabLst>
            </a:pPr>
            <a:r>
              <a:rPr lang="or-IN" sz="2400" dirty="0">
                <a:effectLst/>
                <a:latin typeface="Calibri" panose="020F0502020204030204" pitchFamily="34" charset="0"/>
                <a:ea typeface="Calibri" panose="020F0502020204030204" pitchFamily="34" charset="0"/>
                <a:cs typeface="Nirmala UI" panose="020B0502040204020203" pitchFamily="34" charset="0"/>
              </a:rPr>
              <a:t>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କ)ଶାଗ ଖ)ପିଜ୍ଜା/ବର୍ଗର୍/ଚାଓମିନ୍ ଗ)ସାଲାଡ୍ ଘ)ଫଳ  </a:t>
            </a:r>
          </a:p>
          <a:p>
            <a:pPr>
              <a:lnSpc>
                <a:spcPct val="115000"/>
              </a:lnSpc>
              <a:spcAft>
                <a:spcPts val="1000"/>
              </a:spcAft>
              <a:tabLst>
                <a:tab pos="1597025" algn="l"/>
              </a:tabLst>
            </a:pPr>
            <a:r>
              <a:rPr lang="or-IN" sz="2400" dirty="0">
                <a:effectLst/>
                <a:latin typeface="Calibri" panose="020F0502020204030204" pitchFamily="34" charset="0"/>
                <a:ea typeface="Calibri" panose="020F0502020204030204" pitchFamily="34" charset="0"/>
                <a:cs typeface="Nirmala UI" panose="020B0502040204020203" pitchFamily="34" charset="0"/>
              </a:rPr>
              <a:t> </a:t>
            </a:r>
            <a:r>
              <a:rPr lang="or-IN" sz="2400" b="1" dirty="0">
                <a:solidFill>
                  <a:prstClr val="black"/>
                </a:solidFill>
                <a:latin typeface="Calibri" panose="020F0502020204030204" pitchFamily="34" charset="0"/>
                <a:ea typeface="Calibri" panose="020F0502020204030204" pitchFamily="34" charset="0"/>
                <a:cs typeface="Nirmala UI" panose="020B0502040204020203" pitchFamily="34" charset="0"/>
              </a:rPr>
              <a:t>(ଗ)</a:t>
            </a:r>
            <a:r>
              <a:rPr lang="or-IN" sz="2400" dirty="0">
                <a:effectLst/>
                <a:latin typeface="Calibri" panose="020F0502020204030204" pitchFamily="34" charset="0"/>
                <a:ea typeface="Calibri" panose="020F0502020204030204" pitchFamily="34" charset="0"/>
                <a:cs typeface="Nirmala UI" panose="020B0502040204020203" pitchFamily="34" charset="0"/>
              </a:rPr>
              <a:t> କେଉଁଠି ଅନ୍ନ ନୁହେଁ –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(ଭାତ</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ଜଳ</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ଫଳ</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ମିଠେଇ</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ଲୁହା ) </a:t>
            </a:r>
            <a:endParaRPr lang="en-IN" sz="1800" dirty="0">
              <a:solidFill>
                <a:srgbClr val="7030A0"/>
              </a:solidFill>
              <a:effectLst/>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tabLst>
                <a:tab pos="1597025" algn="l"/>
                <a:tab pos="4053205" algn="l"/>
              </a:tabLst>
            </a:pPr>
            <a:r>
              <a:rPr lang="or-IN" sz="2400" dirty="0">
                <a:effectLst/>
                <a:latin typeface="Calibri" panose="020F0502020204030204" pitchFamily="34" charset="0"/>
                <a:ea typeface="Calibri" panose="020F0502020204030204" pitchFamily="34" charset="0"/>
                <a:cs typeface="Nirmala UI" panose="020B0502040204020203" pitchFamily="34" charset="0"/>
              </a:rPr>
              <a:t> </a:t>
            </a:r>
            <a:r>
              <a:rPr lang="or-IN" sz="2400" b="1" dirty="0">
                <a:solidFill>
                  <a:prstClr val="black"/>
                </a:solidFill>
                <a:latin typeface="Calibri" panose="020F0502020204030204" pitchFamily="34" charset="0"/>
                <a:ea typeface="Calibri" panose="020F0502020204030204" pitchFamily="34" charset="0"/>
                <a:cs typeface="Nirmala UI" panose="020B0502040204020203" pitchFamily="34" charset="0"/>
              </a:rPr>
              <a:t>(ଘ)</a:t>
            </a:r>
            <a:r>
              <a:rPr lang="or-IN" sz="2400" dirty="0">
                <a:effectLst/>
                <a:latin typeface="Calibri" panose="020F0502020204030204" pitchFamily="34" charset="0"/>
                <a:ea typeface="Calibri" panose="020F0502020204030204" pitchFamily="34" charset="0"/>
                <a:cs typeface="Nirmala UI" panose="020B0502040204020203" pitchFamily="34" charset="0"/>
              </a:rPr>
              <a:t> ହରିଙ୍କୁ କିପରି ଉପାସନା କରିବା </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–(ଖାଇବାକୁ ଦେଇ </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ପ୍ରାର୍ଥନା କରି </a:t>
            </a:r>
            <a:r>
              <a:rPr lang="en-US" sz="2400" dirty="0">
                <a:solidFill>
                  <a:srgbClr val="7030A0"/>
                </a:solidFill>
                <a:effectLst/>
                <a:latin typeface="Nirmala UI" panose="020B0502040204020203" pitchFamily="34" charset="0"/>
                <a:ea typeface="Calibri" panose="020F0502020204030204" pitchFamily="34" charset="0"/>
                <a:cs typeface="Kalinga" panose="020B0502040204020203" pitchFamily="34" charset="0"/>
              </a:rPr>
              <a:t>,</a:t>
            </a:r>
            <a:r>
              <a:rPr lang="or-IN" sz="2400" dirty="0">
                <a:solidFill>
                  <a:srgbClr val="7030A0"/>
                </a:solidFill>
                <a:effectLst/>
                <a:latin typeface="Calibri" panose="020F0502020204030204" pitchFamily="34" charset="0"/>
                <a:ea typeface="Calibri" panose="020F0502020204030204" pitchFamily="34" charset="0"/>
                <a:cs typeface="Nirmala UI" panose="020B0502040204020203" pitchFamily="34" charset="0"/>
              </a:rPr>
              <a:t>ଖାଦ୍ୟ ସଂଚୟ କରି)</a:t>
            </a:r>
            <a:endParaRPr lang="en-IN" sz="1800" dirty="0">
              <a:solidFill>
                <a:srgbClr val="7030A0"/>
              </a:solidFill>
              <a:effectLst/>
              <a:latin typeface="Calibri" panose="020F0502020204030204" pitchFamily="34" charset="0"/>
              <a:ea typeface="Calibri" panose="020F0502020204030204" pitchFamily="34" charset="0"/>
              <a:cs typeface="Kalinga" panose="020B0502040204020203" pitchFamily="34" charset="0"/>
            </a:endParaRPr>
          </a:p>
          <a:p>
            <a:pPr>
              <a:lnSpc>
                <a:spcPct val="115000"/>
              </a:lnSpc>
              <a:spcAft>
                <a:spcPts val="1000"/>
              </a:spcAft>
              <a:tabLst>
                <a:tab pos="1597025" algn="l"/>
                <a:tab pos="4053205" algn="l"/>
              </a:tabLst>
            </a:pPr>
            <a:r>
              <a:rPr lang="or-IN" sz="2400" b="1" dirty="0">
                <a:solidFill>
                  <a:prstClr val="black"/>
                </a:solidFill>
                <a:ea typeface="Arial" panose="020B0604020202020204" pitchFamily="34" charset="0"/>
                <a:cs typeface="Nirmala UI" panose="020B0502040204020203" pitchFamily="34" charset="0"/>
              </a:rPr>
              <a:t> (ଙ) </a:t>
            </a:r>
            <a:r>
              <a:rPr lang="or-IN" sz="2400" dirty="0">
                <a:effectLst/>
                <a:latin typeface="Calibri" panose="020F0502020204030204" pitchFamily="34" charset="0"/>
                <a:ea typeface="Calibri" panose="020F0502020204030204" pitchFamily="34" charset="0"/>
                <a:cs typeface="Nirmala UI" panose="020B0502040204020203" pitchFamily="34" charset="0"/>
              </a:rPr>
              <a:t>ତୁମ ଜନ୍ମ ଦିନରେ କିପରି ହରିଙ୍କୁ ଉପାସନା କରିବ</a:t>
            </a:r>
            <a:r>
              <a:rPr lang="en-IN" sz="2400" dirty="0">
                <a:solidFill>
                  <a:prstClr val="black"/>
                </a:solidFill>
                <a:latin typeface="Nirmala UI" panose="020B0502040204020203" pitchFamily="34" charset="0"/>
                <a:ea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Nirmala UI" panose="020B0502040204020203" pitchFamily="34" charset="0"/>
            </a:endParaRPr>
          </a:p>
          <a:p>
            <a:pPr>
              <a:lnSpc>
                <a:spcPct val="115000"/>
              </a:lnSpc>
              <a:spcAft>
                <a:spcPts val="1000"/>
              </a:spcAft>
              <a:tabLst>
                <a:tab pos="1597025" algn="l"/>
                <a:tab pos="4053205" algn="l"/>
              </a:tabLst>
            </a:pPr>
            <a:r>
              <a:rPr lang="or-IN" sz="2400" b="1" dirty="0">
                <a:effectLst/>
                <a:ea typeface="Arial" panose="020B0604020202020204" pitchFamily="34" charset="0"/>
                <a:cs typeface="Nirmala UI" panose="020B0502040204020203" pitchFamily="34" charset="0"/>
              </a:rPr>
              <a:t> (ଚ) ଏହି ଉକ୍ତିଟିକୁ ପୂରଣ କର- </a:t>
            </a:r>
          </a:p>
          <a:p>
            <a:pPr>
              <a:lnSpc>
                <a:spcPct val="115000"/>
              </a:lnSpc>
              <a:spcAft>
                <a:spcPts val="1000"/>
              </a:spcAft>
              <a:tabLst>
                <a:tab pos="1597025" algn="l"/>
                <a:tab pos="4053205" algn="l"/>
              </a:tabLst>
            </a:pPr>
            <a:r>
              <a:rPr lang="or-IN" sz="2400" dirty="0">
                <a:effectLst/>
                <a:ea typeface="Arial" panose="020B0604020202020204" pitchFamily="34" charset="0"/>
                <a:cs typeface="Nirmala UI" panose="020B0502040204020203" pitchFamily="34" charset="0"/>
              </a:rPr>
              <a:t>      ମୁଁ</a:t>
            </a:r>
            <a:r>
              <a:rPr lang="en-IN" sz="2400" dirty="0">
                <a:effectLst/>
                <a:latin typeface="Nirmala UI" panose="020B0502040204020203" pitchFamily="34" charset="0"/>
                <a:ea typeface="Arial" panose="020B0604020202020204" pitchFamily="34" charset="0"/>
              </a:rPr>
              <a:t> …. </a:t>
            </a:r>
            <a:r>
              <a:rPr lang="or-IN" sz="2400" dirty="0">
                <a:effectLst/>
                <a:latin typeface="Nirmala UI" panose="020B0502040204020203" pitchFamily="34" charset="0"/>
                <a:ea typeface="Arial" panose="020B0604020202020204" pitchFamily="34" charset="0"/>
              </a:rPr>
              <a:t>ନଷ୍ଟ କରିବି ନାହିଁ </a:t>
            </a:r>
            <a:r>
              <a:rPr lang="hi-IN" sz="2400" dirty="0">
                <a:effectLst/>
                <a:ea typeface="Arial" panose="020B0604020202020204" pitchFamily="34" charset="0"/>
                <a:cs typeface="Nirmala UI" panose="020B0502040204020203" pitchFamily="34" charset="0"/>
              </a:rPr>
              <a:t>।</a:t>
            </a:r>
            <a:endParaRPr lang="or-IN" sz="2400" dirty="0">
              <a:effectLst/>
              <a:ea typeface="Arial" panose="020B0604020202020204" pitchFamily="34" charset="0"/>
              <a:cs typeface="Nirmala UI" panose="020B0502040204020203" pitchFamily="34" charset="0"/>
            </a:endParaRPr>
          </a:p>
          <a:p>
            <a:pPr>
              <a:lnSpc>
                <a:spcPct val="115000"/>
              </a:lnSpc>
              <a:spcAft>
                <a:spcPts val="1000"/>
              </a:spcAft>
              <a:tabLst>
                <a:tab pos="1597025" algn="l"/>
                <a:tab pos="4053205" algn="l"/>
              </a:tabLst>
            </a:pPr>
            <a:r>
              <a:rPr lang="or-IN" sz="2400" dirty="0">
                <a:effectLst/>
                <a:ea typeface="Arial" panose="020B0604020202020204" pitchFamily="34" charset="0"/>
                <a:cs typeface="Nirmala UI" panose="020B0502040204020203" pitchFamily="34" charset="0"/>
              </a:rPr>
              <a:t>      ଅନ୍ନ ହିଁ</a:t>
            </a:r>
            <a:r>
              <a:rPr lang="en-IN" sz="2400" dirty="0">
                <a:effectLst/>
                <a:latin typeface="Nirmala UI" panose="020B0502040204020203" pitchFamily="34" charset="0"/>
                <a:ea typeface="Arial" panose="020B0604020202020204" pitchFamily="34" charset="0"/>
              </a:rPr>
              <a:t> ……… </a:t>
            </a:r>
            <a:r>
              <a:rPr lang="or-IN" sz="2400" dirty="0">
                <a:effectLst/>
                <a:latin typeface="Nirmala UI" panose="020B0502040204020203" pitchFamily="34" charset="0"/>
                <a:ea typeface="Arial" panose="020B0604020202020204" pitchFamily="34" charset="0"/>
              </a:rPr>
              <a:t>    ।         </a:t>
            </a:r>
            <a:r>
              <a:rPr lang="or-IN" sz="2400" dirty="0">
                <a:solidFill>
                  <a:srgbClr val="7030A0"/>
                </a:solidFill>
                <a:effectLst/>
                <a:latin typeface="Nirmala UI" panose="020B0502040204020203" pitchFamily="34" charset="0"/>
                <a:ea typeface="Arial" panose="020B0604020202020204" pitchFamily="34" charset="0"/>
              </a:rPr>
              <a:t>ଉତ୍ତର</a:t>
            </a:r>
            <a:r>
              <a:rPr lang="en-IN" sz="2400" dirty="0">
                <a:solidFill>
                  <a:srgbClr val="7030A0"/>
                </a:solidFill>
                <a:effectLst/>
                <a:latin typeface="Nirmala UI" panose="020B0502040204020203" pitchFamily="34" charset="0"/>
                <a:ea typeface="Arial" panose="020B0604020202020204" pitchFamily="34" charset="0"/>
              </a:rPr>
              <a:t> – </a:t>
            </a:r>
            <a:r>
              <a:rPr lang="or-IN" sz="2400" dirty="0">
                <a:solidFill>
                  <a:srgbClr val="7030A0"/>
                </a:solidFill>
                <a:effectLst/>
                <a:latin typeface="Nirmala UI" panose="020B0502040204020203" pitchFamily="34" charset="0"/>
                <a:ea typeface="Arial" panose="020B0604020202020204" pitchFamily="34" charset="0"/>
              </a:rPr>
              <a:t>ଖାଦ୍ୟ</a:t>
            </a:r>
            <a:r>
              <a:rPr lang="en-IN" sz="2400" dirty="0">
                <a:solidFill>
                  <a:srgbClr val="7030A0"/>
                </a:solidFill>
                <a:effectLst/>
                <a:latin typeface="Nirmala UI" panose="020B0502040204020203" pitchFamily="34" charset="0"/>
                <a:ea typeface="Arial" panose="020B0604020202020204" pitchFamily="34" charset="0"/>
              </a:rPr>
              <a:t> , </a:t>
            </a:r>
            <a:r>
              <a:rPr lang="or-IN" sz="2400" dirty="0">
                <a:solidFill>
                  <a:srgbClr val="7030A0"/>
                </a:solidFill>
                <a:effectLst/>
                <a:latin typeface="Nirmala UI" panose="020B0502040204020203" pitchFamily="34" charset="0"/>
                <a:ea typeface="Arial" panose="020B0604020202020204" pitchFamily="34" charset="0"/>
              </a:rPr>
              <a:t>ବ୍ରହ୍ମ</a:t>
            </a:r>
            <a:r>
              <a:rPr lang="en-IN" sz="2400" dirty="0">
                <a:solidFill>
                  <a:srgbClr val="7030A0"/>
                </a:solidFill>
                <a:effectLst/>
                <a:latin typeface="Nirmala UI" panose="020B0502040204020203" pitchFamily="34" charset="0"/>
                <a:ea typeface="Arial" panose="020B0604020202020204" pitchFamily="34" charset="0"/>
              </a:rPr>
              <a:t> </a:t>
            </a:r>
            <a:r>
              <a:rPr lang="or-IN" sz="2400" dirty="0">
                <a:solidFill>
                  <a:srgbClr val="7030A0"/>
                </a:solidFill>
                <a:effectLst/>
                <a:latin typeface="Nirmala UI" panose="020B0502040204020203" pitchFamily="34" charset="0"/>
                <a:ea typeface="Arial" panose="020B0604020202020204" pitchFamily="34" charset="0"/>
              </a:rPr>
              <a:t>।</a:t>
            </a:r>
            <a:r>
              <a:rPr lang="en-IN" sz="2400" dirty="0">
                <a:solidFill>
                  <a:srgbClr val="7030A0"/>
                </a:solidFill>
                <a:effectLst/>
                <a:latin typeface="Nirmala UI" panose="020B0502040204020203" pitchFamily="34" charset="0"/>
                <a:ea typeface="Arial" panose="020B0604020202020204" pitchFamily="34" charset="0"/>
              </a:rPr>
              <a:t> </a:t>
            </a:r>
          </a:p>
        </p:txBody>
      </p:sp>
      <p:sp>
        <p:nvSpPr>
          <p:cNvPr id="7" name="TextBox 6"/>
          <p:cNvSpPr txBox="1"/>
          <p:nvPr/>
        </p:nvSpPr>
        <p:spPr>
          <a:xfrm>
            <a:off x="644909" y="5635821"/>
            <a:ext cx="9244361" cy="1033553"/>
          </a:xfrm>
          <a:prstGeom prst="rect">
            <a:avLst/>
          </a:prstGeom>
          <a:noFill/>
        </p:spPr>
        <p:txBody>
          <a:bodyPr wrap="square" rtlCol="0">
            <a:spAutoFit/>
          </a:bodyPr>
          <a:lstStyle/>
          <a:p>
            <a:pPr lvl="0">
              <a:lnSpc>
                <a:spcPct val="115000"/>
              </a:lnSpc>
              <a:spcAft>
                <a:spcPts val="1000"/>
              </a:spcAft>
              <a:tabLst>
                <a:tab pos="1597025" algn="l"/>
                <a:tab pos="4053205" algn="l"/>
              </a:tabLst>
            </a:pPr>
            <a:r>
              <a:rPr lang="or-IN" sz="2400" b="1" dirty="0">
                <a:ea typeface="Arial" panose="020B0604020202020204" pitchFamily="34" charset="0"/>
                <a:cs typeface="Nirmala UI" panose="020B0502040204020203" pitchFamily="34" charset="0"/>
              </a:rPr>
              <a:t> (ଛ) ଖାଲି ଘରଗୁଡିକ ପୂରଣ କର </a:t>
            </a:r>
            <a:r>
              <a:rPr lang="hi-IN" sz="2400" b="1" dirty="0">
                <a:ea typeface="Arial" panose="020B0604020202020204" pitchFamily="34" charset="0"/>
                <a:cs typeface="Nirmala UI" panose="020B0502040204020203" pitchFamily="34" charset="0"/>
              </a:rPr>
              <a:t>।</a:t>
            </a:r>
            <a:endParaRPr lang="en-US" sz="2400" b="1" dirty="0">
              <a:ea typeface="Arial" panose="020B0604020202020204" pitchFamily="34" charset="0"/>
              <a:cs typeface="Nirmala UI" panose="020B0502040204020203" pitchFamily="34" charset="0"/>
            </a:endParaRPr>
          </a:p>
          <a:p>
            <a:pPr lvl="0">
              <a:lnSpc>
                <a:spcPct val="115000"/>
              </a:lnSpc>
              <a:spcAft>
                <a:spcPts val="1000"/>
              </a:spcAft>
              <a:tabLst>
                <a:tab pos="1597025" algn="l"/>
                <a:tab pos="4053205" algn="l"/>
              </a:tabLst>
            </a:pPr>
            <a:r>
              <a:rPr lang="or-IN" sz="2400" dirty="0">
                <a:ea typeface="Arial" panose="020B0604020202020204" pitchFamily="34" charset="0"/>
                <a:cs typeface="Nirmala UI" panose="020B0502040204020203" pitchFamily="34" charset="0"/>
              </a:rPr>
              <a:t>     </a:t>
            </a:r>
            <a:r>
              <a:rPr lang="or-IN" sz="2400" dirty="0">
                <a:latin typeface="Nirmala UI" panose="020B0502040204020203" pitchFamily="34" charset="0"/>
                <a:ea typeface="Arial" panose="020B0604020202020204" pitchFamily="34" charset="0"/>
                <a:cs typeface="Nirmala UI" panose="020B0502040204020203" pitchFamily="34" charset="0"/>
              </a:rPr>
              <a:t>ଯେପରି ଖାଦ୍ୟ</a:t>
            </a:r>
            <a:r>
              <a:rPr lang="en-IN" sz="2400" dirty="0">
                <a:latin typeface="Nirmala UI" panose="020B0502040204020203" pitchFamily="34" charset="0"/>
                <a:ea typeface="Arial" panose="020B0604020202020204" pitchFamily="34" charset="0"/>
                <a:cs typeface="Nirmala UI" panose="020B0502040204020203" pitchFamily="34" charset="0"/>
              </a:rPr>
              <a:t> , </a:t>
            </a:r>
            <a:r>
              <a:rPr lang="or-IN" sz="2400" dirty="0">
                <a:latin typeface="Nirmala UI" panose="020B0502040204020203" pitchFamily="34" charset="0"/>
                <a:ea typeface="Arial" panose="020B0604020202020204" pitchFamily="34" charset="0"/>
                <a:cs typeface="Nirmala UI" panose="020B0502040204020203" pitchFamily="34" charset="0"/>
              </a:rPr>
              <a:t>ସେପରି</a:t>
            </a:r>
            <a:r>
              <a:rPr lang="en-US" sz="2400" dirty="0">
                <a:latin typeface="Nirmala UI" panose="020B0502040204020203" pitchFamily="34" charset="0"/>
                <a:ea typeface="Arial" panose="020B0604020202020204" pitchFamily="34" charset="0"/>
                <a:cs typeface="Nirmala UI" panose="020B0502040204020203" pitchFamily="34" charset="0"/>
              </a:rPr>
              <a:t>….</a:t>
            </a:r>
            <a:r>
              <a:rPr lang="or-IN" sz="2400" dirty="0">
                <a:latin typeface="Nirmala UI" panose="020B0502040204020203" pitchFamily="34" charset="0"/>
                <a:ea typeface="Arial" panose="020B0604020202020204" pitchFamily="34" charset="0"/>
                <a:cs typeface="Nirmala UI" panose="020B0502040204020203" pitchFamily="34" charset="0"/>
              </a:rPr>
              <a:t> </a:t>
            </a:r>
          </a:p>
        </p:txBody>
      </p:sp>
    </p:spTree>
    <p:extLst>
      <p:ext uri="{BB962C8B-B14F-4D97-AF65-F5344CB8AC3E}">
        <p14:creationId xmlns:p14="http://schemas.microsoft.com/office/powerpoint/2010/main" val="399836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57560" y="959285"/>
            <a:ext cx="11634439" cy="3081998"/>
          </a:xfrm>
          <a:prstGeom prst="rect">
            <a:avLst/>
          </a:prstGeom>
          <a:noFill/>
        </p:spPr>
        <p:txBody>
          <a:bodyPr wrap="square" rtlCol="0">
            <a:spAutoFit/>
          </a:bodyPr>
          <a:lstStyle/>
          <a:p>
            <a:pPr>
              <a:lnSpc>
                <a:spcPct val="200000"/>
              </a:lnSpc>
            </a:pPr>
            <a:r>
              <a:rPr lang="or-IN" sz="2400" b="1" dirty="0">
                <a:solidFill>
                  <a:schemeClr val="bg1"/>
                </a:solidFill>
                <a:ea typeface="Arial" panose="020B0604020202020204" pitchFamily="34" charset="0"/>
                <a:cs typeface="Nirmala UI" panose="020B0502040204020203" pitchFamily="34" charset="0"/>
              </a:rPr>
              <a:t>(ଛ) ଖାଦ୍ୟର ପ୍ରକାର ଭେଦକୁ ଜାଣିବା କାହା ସହ କାହାର ସମ୍ପର୍କକୁ ଠିକ୍ କରି</a:t>
            </a:r>
            <a:r>
              <a:rPr lang="en-IN" sz="2400" b="1" dirty="0">
                <a:solidFill>
                  <a:schemeClr val="bg1"/>
                </a:solidFill>
                <a:latin typeface="Nirmala UI" panose="020B0502040204020203" pitchFamily="34" charset="0"/>
                <a:ea typeface="Arial" panose="020B0604020202020204" pitchFamily="34" charset="0"/>
              </a:rPr>
              <a:t>  </a:t>
            </a:r>
            <a:r>
              <a:rPr lang="or-IN" sz="2400" b="1" dirty="0">
                <a:solidFill>
                  <a:schemeClr val="bg1"/>
                </a:solidFill>
                <a:latin typeface="Nirmala UI" panose="020B0502040204020203" pitchFamily="34" charset="0"/>
                <a:ea typeface="Arial" panose="020B0604020202020204" pitchFamily="34" charset="0"/>
              </a:rPr>
              <a:t>ଯୋଡିବା </a:t>
            </a:r>
            <a:r>
              <a:rPr lang="hi-IN" sz="2400" b="1" dirty="0">
                <a:solidFill>
                  <a:schemeClr val="bg1"/>
                </a:solidFill>
                <a:ea typeface="Arial" panose="020B0604020202020204" pitchFamily="34" charset="0"/>
                <a:cs typeface="Nirmala UI" panose="020B0502040204020203" pitchFamily="34" charset="0"/>
              </a:rPr>
              <a:t>।</a:t>
            </a:r>
            <a:endParaRPr lang="or-IN" sz="2400" b="1" dirty="0">
              <a:solidFill>
                <a:schemeClr val="bg1"/>
              </a:solidFill>
              <a:ea typeface="Arial" panose="020B0604020202020204" pitchFamily="34" charset="0"/>
              <a:cs typeface="Nirmala UI" panose="020B0502040204020203" pitchFamily="34" charset="0"/>
            </a:endParaRPr>
          </a:p>
          <a:p>
            <a:pPr>
              <a:lnSpc>
                <a:spcPct val="200000"/>
              </a:lnSpc>
            </a:pPr>
            <a:r>
              <a:rPr lang="hi-IN"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ତାମସିକ        ୧</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ଅତି ମସଲାଯୁକ୍ତ ଖାଦ୍ୟ</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ଅଧିକ ତେଲ</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ଲୁଣ</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ରାଗ)</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endPar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ରାଜସିକ        ୨</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ଫଳ</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ପନିପରିବା</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ଡାଲି</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ଭାତ</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ରୁଟି ଆଦି ଖାଦ୍ୟ </a:t>
            </a:r>
          </a:p>
          <a:p>
            <a:pPr lvl="0">
              <a:lnSpc>
                <a:spcPct val="200000"/>
              </a:lnSpc>
            </a:pP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ସାତ୍ତ୍ଵିକ          ୩</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ମାଛ</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ମାଂସ</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ଅଣ୍ଡା ଆଦି ପ୍ରାଣୀମାନଙ୍କୁ ହତ୍ୟା କରି ମିଳୁଥିବା ଖାଦ୍ୟ </a:t>
            </a:r>
            <a:r>
              <a:rPr lang="hi-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a:t>
            </a:r>
            <a:endPar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endParaRPr>
          </a:p>
          <a:p>
            <a:pPr>
              <a:lnSpc>
                <a:spcPct val="150000"/>
              </a:lnSpc>
            </a:pP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ଉତ୍ତର-ତାମସିକ-୩,ରାଜସିକ-୧,ସାତ୍ତ୍ୱିକ-୨</a:t>
            </a:r>
            <a:endParaRPr lang="en-IN" sz="2000" b="1" dirty="0">
              <a:solidFill>
                <a:srgbClr val="FFFF00"/>
              </a:solidFill>
              <a:latin typeface="Nirmala UI" panose="020B0502040204020203" pitchFamily="34" charset="0"/>
              <a:cs typeface="Nirmala UI" panose="020B0502040204020203" pitchFamily="34" charset="0"/>
            </a:endParaRPr>
          </a:p>
        </p:txBody>
      </p:sp>
      <p:sp>
        <p:nvSpPr>
          <p:cNvPr id="2" name="TextBox 1"/>
          <p:cNvSpPr txBox="1"/>
          <p:nvPr/>
        </p:nvSpPr>
        <p:spPr>
          <a:xfrm>
            <a:off x="715536" y="3707443"/>
            <a:ext cx="11318488" cy="1857432"/>
          </a:xfrm>
          <a:prstGeom prst="rect">
            <a:avLst/>
          </a:prstGeom>
          <a:noFill/>
        </p:spPr>
        <p:txBody>
          <a:bodyPr wrap="square" rtlCol="0">
            <a:spAutoFit/>
          </a:bodyPr>
          <a:lstStyle/>
          <a:p>
            <a:pPr lvl="0">
              <a:lnSpc>
                <a:spcPct val="115000"/>
              </a:lnSpc>
              <a:spcAft>
                <a:spcPts val="1000"/>
              </a:spcAft>
              <a:tabLst>
                <a:tab pos="1597025" algn="l"/>
                <a:tab pos="2442845" algn="l"/>
              </a:tabLst>
            </a:pPr>
            <a:r>
              <a:rPr lang="or-IN" sz="2400" b="1" dirty="0">
                <a:solidFill>
                  <a:schemeClr val="bg1"/>
                </a:solidFill>
                <a:latin typeface="Calibri" panose="020F0502020204030204" pitchFamily="34" charset="0"/>
                <a:ea typeface="Calibri" panose="020F0502020204030204" pitchFamily="34" charset="0"/>
                <a:cs typeface="Nirmala UI" panose="020B0502040204020203" pitchFamily="34" charset="0"/>
              </a:rPr>
              <a:t>(ଜ)ଅଭିନୟ : </a:t>
            </a:r>
            <a:r>
              <a:rPr lang="or-IN" b="1" dirty="0">
                <a:solidFill>
                  <a:schemeClr val="bg1"/>
                </a:solidFill>
                <a:latin typeface="Calibri" panose="020F0502020204030204" pitchFamily="34" charset="0"/>
                <a:ea typeface="Calibri" panose="020F0502020204030204" pitchFamily="34" charset="0"/>
                <a:cs typeface="Nirmala UI" panose="020B0502040204020203" pitchFamily="34" charset="0"/>
              </a:rPr>
              <a:t>(୪ ଜଣ ପିଲା )</a:t>
            </a:r>
            <a:endParaRPr lang="en-IN" sz="1400" dirty="0">
              <a:solidFill>
                <a:schemeClr val="bg1"/>
              </a:solidFill>
              <a:latin typeface="Calibri" panose="020F0502020204030204" pitchFamily="34" charset="0"/>
              <a:ea typeface="Calibri" panose="020F0502020204030204" pitchFamily="34" charset="0"/>
              <a:cs typeface="Kalinga" panose="020B0502040204020203"/>
            </a:endParaRPr>
          </a:p>
          <a:p>
            <a:pPr lvl="0">
              <a:lnSpc>
                <a:spcPct val="115000"/>
              </a:lnSpc>
              <a:spcAft>
                <a:spcPts val="1000"/>
              </a:spcAft>
              <a:tabLst>
                <a:tab pos="1597025" algn="l"/>
                <a:tab pos="2442845" algn="l"/>
              </a:tabLst>
            </a:pP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       ଗୁରୁ- ପିଲାମାନେ ସାଇରାମ୍! ଗତ ଶ୍ରେଣୀରେ ଆମେ ଶିଖିଥିଲେ </a:t>
            </a:r>
            <a:r>
              <a:rPr lang="en-US" dirty="0">
                <a:solidFill>
                  <a:schemeClr val="bg1"/>
                </a:solidFill>
                <a:latin typeface="Nirmala UI" panose="020B0502040204020203" pitchFamily="34" charset="0"/>
                <a:ea typeface="Calibri" panose="020F0502020204030204" pitchFamily="34" charset="0"/>
                <a:cs typeface="Kalinga" panose="020B0502040204020203"/>
              </a:rPr>
              <a:t>, </a:t>
            </a: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ଈଶ୍ୱରଙ୍କୁ କିପରି ପୂଜାକଲେ ସେ ଖୁସିହେବେ/ </a:t>
            </a:r>
            <a:r>
              <a:rPr lang="hi-IN" dirty="0">
                <a:solidFill>
                  <a:schemeClr val="bg1"/>
                </a:solidFill>
                <a:latin typeface="Calibri" panose="020F0502020204030204" pitchFamily="34" charset="0"/>
                <a:ea typeface="Calibri" panose="020F0502020204030204" pitchFamily="34" charset="0"/>
                <a:cs typeface="Nirmala UI" panose="020B0502040204020203" pitchFamily="34" charset="0"/>
              </a:rPr>
              <a:t>। </a:t>
            </a: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ଗୋଟିଏ ପ୍ରାର୍ଥନା   </a:t>
            </a:r>
          </a:p>
          <a:p>
            <a:pPr lvl="0">
              <a:lnSpc>
                <a:spcPct val="115000"/>
              </a:lnSpc>
              <a:spcAft>
                <a:spcPts val="1000"/>
              </a:spcAft>
              <a:tabLst>
                <a:tab pos="1597025" algn="l"/>
                <a:tab pos="2442845" algn="l"/>
              </a:tabLst>
            </a:pP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               ଶିଖିଥିଲେ </a:t>
            </a:r>
            <a:r>
              <a:rPr lang="en-US" dirty="0">
                <a:solidFill>
                  <a:schemeClr val="bg1"/>
                </a:solidFill>
                <a:latin typeface="Nirmala UI" panose="020B0502040204020203" pitchFamily="34" charset="0"/>
                <a:ea typeface="Calibri" panose="020F0502020204030204" pitchFamily="34" charset="0"/>
                <a:cs typeface="Kalinga" panose="020B0502040204020203"/>
              </a:rPr>
              <a:t>, </a:t>
            </a: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କହିଲ </a:t>
            </a:r>
            <a:endParaRPr lang="en-IN" sz="1400" dirty="0">
              <a:solidFill>
                <a:schemeClr val="bg1"/>
              </a:solidFill>
              <a:latin typeface="Calibri" panose="020F0502020204030204" pitchFamily="34" charset="0"/>
              <a:ea typeface="Calibri" panose="020F0502020204030204" pitchFamily="34" charset="0"/>
              <a:cs typeface="Kalinga" panose="020B0502040204020203"/>
            </a:endParaRPr>
          </a:p>
          <a:p>
            <a:pPr lvl="0">
              <a:lnSpc>
                <a:spcPct val="115000"/>
              </a:lnSpc>
              <a:spcAft>
                <a:spcPts val="1000"/>
              </a:spcAft>
              <a:tabLst>
                <a:tab pos="1597025" algn="l"/>
                <a:tab pos="2442845" algn="l"/>
              </a:tabLst>
            </a:pPr>
            <a:r>
              <a:rPr lang="or-IN" dirty="0">
                <a:solidFill>
                  <a:schemeClr val="bg1"/>
                </a:solidFill>
                <a:latin typeface="Calibri" panose="020F0502020204030204" pitchFamily="34" charset="0"/>
                <a:ea typeface="Calibri" panose="020F0502020204030204" pitchFamily="34" charset="0"/>
                <a:cs typeface="Nirmala UI" panose="020B0502040204020203" pitchFamily="34" charset="0"/>
              </a:rPr>
              <a:t>      ପିଲାମାନେ – ହରିର୍ଦାତା.......</a:t>
            </a:r>
            <a:endParaRPr lang="en-IN" sz="1400" dirty="0">
              <a:solidFill>
                <a:schemeClr val="bg1"/>
              </a:solidFill>
              <a:latin typeface="Calibri" panose="020F0502020204030204" pitchFamily="34" charset="0"/>
              <a:ea typeface="Calibri" panose="020F0502020204030204" pitchFamily="34" charset="0"/>
              <a:cs typeface="Kalinga" panose="020B0502040204020203"/>
            </a:endParaRPr>
          </a:p>
        </p:txBody>
      </p:sp>
      <p:sp>
        <p:nvSpPr>
          <p:cNvPr id="3" name="TextBox 2">
            <a:extLst>
              <a:ext uri="{FF2B5EF4-FFF2-40B4-BE49-F238E27FC236}">
                <a16:creationId xmlns:a16="http://schemas.microsoft.com/office/drawing/2014/main" id="{EA4A38B5-4240-4581-949D-5C30E0434F7A}"/>
              </a:ext>
            </a:extLst>
          </p:cNvPr>
          <p:cNvSpPr txBox="1"/>
          <p:nvPr/>
        </p:nvSpPr>
        <p:spPr>
          <a:xfrm>
            <a:off x="1001485" y="250467"/>
            <a:ext cx="8403771" cy="976421"/>
          </a:xfrm>
          <a:prstGeom prst="rect">
            <a:avLst/>
          </a:prstGeom>
          <a:noFill/>
        </p:spPr>
        <p:txBody>
          <a:bodyPr wrap="square" rtlCol="0">
            <a:spAutoFit/>
          </a:bodyPr>
          <a:lstStyle/>
          <a:p>
            <a:pPr lvl="0">
              <a:lnSpc>
                <a:spcPct val="115000"/>
              </a:lnSpc>
              <a:spcAft>
                <a:spcPts val="1000"/>
              </a:spcAft>
              <a:tabLst>
                <a:tab pos="1597025" algn="l"/>
                <a:tab pos="4053205" algn="l"/>
              </a:tabLst>
            </a:pPr>
            <a:r>
              <a:rPr lang="or-IN" sz="2400"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ଯେମିତି ଚିନ୍ତା</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ସେମିତି</a:t>
            </a:r>
            <a:r>
              <a:rPr lang="en-US" sz="2000" dirty="0">
                <a:solidFill>
                  <a:schemeClr val="bg1"/>
                </a:solidFill>
                <a:latin typeface="Nirmala UI" panose="020B0502040204020203" pitchFamily="34" charset="0"/>
                <a:ea typeface="Arial" panose="020B0604020202020204" pitchFamily="34" charset="0"/>
                <a:cs typeface="Nirmala UI" panose="020B0502040204020203" pitchFamily="34" charset="0"/>
              </a:rPr>
              <a:t>…..</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 </a:t>
            </a:r>
            <a:endPar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endParaRPr>
          </a:p>
          <a:p>
            <a:pPr lvl="0">
              <a:lnSpc>
                <a:spcPct val="115000"/>
              </a:lnSpc>
              <a:spcAft>
                <a:spcPts val="1000"/>
              </a:spcAft>
              <a:tabLst>
                <a:tab pos="1597025" algn="l"/>
                <a:tab pos="4053205" algn="l"/>
              </a:tabLst>
            </a:pP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ଯେଉଁପରି </a:t>
            </a:r>
            <a:r>
              <a:rPr lang="en-US" sz="2000" dirty="0">
                <a:solidFill>
                  <a:schemeClr val="bg1"/>
                </a:solidFill>
                <a:latin typeface="Nirmala UI" panose="020B0502040204020203" pitchFamily="34" charset="0"/>
                <a:ea typeface="Arial" panose="020B0604020202020204" pitchFamily="34" charset="0"/>
                <a:cs typeface="Nirmala UI" panose="020B0502040204020203" pitchFamily="34" charset="0"/>
              </a:rPr>
              <a:t>…..</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ସେହିପରି ଭାଗ୍ୟ </a:t>
            </a:r>
            <a:r>
              <a:rPr lang="hi-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a:t>
            </a:r>
            <a:r>
              <a:rPr lang="en-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or-IN" sz="2000" dirty="0">
                <a:solidFill>
                  <a:schemeClr val="bg1"/>
                </a:solidFill>
                <a:latin typeface="Nirmala UI" panose="020B0502040204020203" pitchFamily="34" charset="0"/>
                <a:ea typeface="Arial" panose="020B0604020202020204" pitchFamily="34" charset="0"/>
                <a:cs typeface="Nirmala UI" panose="020B0502040204020203" pitchFamily="34" charset="0"/>
              </a:rPr>
              <a:t>  </a:t>
            </a:r>
            <a:r>
              <a:rPr lang="en-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 </a:t>
            </a:r>
            <a:r>
              <a:rPr lang="or-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ଉତ୍ତର</a:t>
            </a:r>
            <a:r>
              <a:rPr lang="en-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 - </a:t>
            </a:r>
            <a:r>
              <a:rPr lang="or-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ଚିନ୍ତା</a:t>
            </a:r>
            <a:r>
              <a:rPr lang="en-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 , </a:t>
            </a:r>
            <a:r>
              <a:rPr lang="or-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କର୍ମ</a:t>
            </a:r>
            <a:r>
              <a:rPr lang="en-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 , </a:t>
            </a:r>
            <a:r>
              <a:rPr lang="or-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କର୍ମ </a:t>
            </a:r>
            <a:r>
              <a:rPr lang="hi-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a:t>
            </a:r>
            <a:r>
              <a:rPr lang="en-IN" sz="2000" b="1" dirty="0">
                <a:solidFill>
                  <a:srgbClr val="FFFF00"/>
                </a:solidFill>
                <a:latin typeface="Nirmala UI" panose="020B0502040204020203" pitchFamily="34" charset="0"/>
                <a:ea typeface="Arial" panose="020B0604020202020204" pitchFamily="34" charset="0"/>
                <a:cs typeface="Nirmala UI" panose="020B0502040204020203" pitchFamily="34" charset="0"/>
              </a:rPr>
              <a:t> ) </a:t>
            </a:r>
            <a:endParaRPr lang="en-US" sz="1600" b="1" dirty="0">
              <a:solidFill>
                <a:srgbClr val="FFFF00"/>
              </a:solidFill>
            </a:endParaRPr>
          </a:p>
        </p:txBody>
      </p:sp>
    </p:spTree>
    <p:extLst>
      <p:ext uri="{BB962C8B-B14F-4D97-AF65-F5344CB8AC3E}">
        <p14:creationId xmlns:p14="http://schemas.microsoft.com/office/powerpoint/2010/main" val="323456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22663" y="133814"/>
            <a:ext cx="11779405" cy="4812600"/>
          </a:xfrm>
          <a:prstGeom prst="rect">
            <a:avLst/>
          </a:prstGeom>
          <a:noFill/>
        </p:spPr>
        <p:txBody>
          <a:bodyPr wrap="square" rtlCol="0">
            <a:spAutoFit/>
          </a:bodyPr>
          <a:lstStyle/>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ଗୁରୁ- ରମେଶ୍</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କହିଲ ତୁମେ ଏହି ପ୍ରାର୍ଥନାକୁ କିପରି ନିତି ଦିନ ଜୀବନରେ  ଲଗାଇଲ </a:t>
            </a:r>
            <a:r>
              <a:rPr lang="hi-IN" dirty="0">
                <a:latin typeface="Calibri" panose="020F0502020204030204" pitchFamily="34" charset="0"/>
                <a:ea typeface="Calibri" panose="020F0502020204030204" pitchFamily="34" charset="0"/>
                <a:cs typeface="Nirmala UI" panose="020B0502040204020203" pitchFamily="34" charset="0"/>
              </a:rPr>
              <a:t>।</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ରମେଶ୍ ଗୁରୁଜୀ ! ମୁଁ ସକାଳୁ ଉଠି ଆମ ଘର ଆଗରେ ଗୋଟିଏ ସଫା ପାତ୍ରରେ କିଛି ପାଣି ରଖିଦେଇ କିଛି ଚାଉଳ ତା ପାଖରେ ରଖି ଦେଲି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ସେହି ସମୟରେ ହରିର୍ଦାତା ...ମନେ ପଡିଗଲା</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ତାକୁ ଗାଇଦେଲି। ଏହାଦେଖି ମୋ ବାପା ମା  ଭାରି ଖୁସି ହୋଇ ଗଲେ</a:t>
            </a:r>
            <a:r>
              <a:rPr lang="hi-IN" dirty="0">
                <a:latin typeface="Calibri" panose="020F0502020204030204" pitchFamily="34" charset="0"/>
                <a:ea typeface="Calibri" panose="020F0502020204030204" pitchFamily="34" charset="0"/>
                <a:cs typeface="Nirmala UI" panose="020B0502040204020203" pitchFamily="34" charset="0"/>
              </a:rPr>
              <a:t>।</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ଗୁରୁ – ଆଛା</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ସୁରେଶ  ତମେ  କ</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ଣ କଲ  </a:t>
            </a:r>
            <a:r>
              <a:rPr lang="hi-IN" dirty="0">
                <a:latin typeface="Calibri" panose="020F0502020204030204" pitchFamily="34" charset="0"/>
                <a:ea typeface="Calibri" panose="020F0502020204030204" pitchFamily="34" charset="0"/>
                <a:cs typeface="Nirmala UI" panose="020B0502040204020203" pitchFamily="34" charset="0"/>
              </a:rPr>
              <a:t>।</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ସୁରେଶ – ଖାଇବା ପାଇଁ ବସିଗଲେ   “ହରିର୍ଦାତା “ମନେ ପଡିଯାଏ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ମୁଁ ପାଟି କରି ଗାଏ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ଏତିକି ନୁହେଁ </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କୁକୁର</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ବୁଲାଗାଈ</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କୁଆ </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ବିଲେଇକୁ ଖାଇବାକୁ ଦିଏ </a:t>
            </a:r>
            <a:r>
              <a:rPr lang="hi-IN" dirty="0">
                <a:latin typeface="Calibri" panose="020F0502020204030204" pitchFamily="34" charset="0"/>
                <a:ea typeface="Calibri" panose="020F0502020204030204" pitchFamily="34" charset="0"/>
                <a:cs typeface="Nirmala UI" panose="020B0502040204020203" pitchFamily="34" charset="0"/>
              </a:rPr>
              <a:t>। </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ଗୁରୁ- ଠିକ୍ କରିଛ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ଆରେ ହରିଶ୍ </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ତୁମେ ନୀରବରେ ବସିଛ </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କିଛି କୁହ </a:t>
            </a:r>
            <a:r>
              <a:rPr lang="hi-IN" dirty="0">
                <a:latin typeface="Calibri" panose="020F0502020204030204" pitchFamily="34" charset="0"/>
                <a:ea typeface="Calibri" panose="020F0502020204030204" pitchFamily="34" charset="0"/>
                <a:cs typeface="Nirmala UI" panose="020B0502040204020203" pitchFamily="34" charset="0"/>
              </a:rPr>
              <a:t>।</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ହରିଶ- ଗୁରୁଜୀ</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ମୁଁ ତ ଖାଇବା ପୂର୍ବରୁ  ହରିର୍ଦାତା କହୁଛି </a:t>
            </a:r>
            <a:r>
              <a:rPr lang="hi-IN" dirty="0">
                <a:latin typeface="Calibri" panose="020F0502020204030204" pitchFamily="34" charset="0"/>
                <a:ea typeface="Calibri" panose="020F0502020204030204" pitchFamily="34" charset="0"/>
                <a:cs typeface="Nirmala UI" panose="020B0502040204020203" pitchFamily="34" charset="0"/>
              </a:rPr>
              <a:t>।</a:t>
            </a:r>
            <a:r>
              <a:rPr lang="or-IN" dirty="0">
                <a:latin typeface="Calibri" panose="020F0502020204030204" pitchFamily="34" charset="0"/>
                <a:ea typeface="Calibri" panose="020F0502020204030204" pitchFamily="34" charset="0"/>
                <a:cs typeface="Nirmala UI" panose="020B0502040204020203" pitchFamily="34" charset="0"/>
              </a:rPr>
              <a:t>ଜାଣନ୍ତି </a:t>
            </a:r>
            <a:r>
              <a:rPr lang="en-US" dirty="0">
                <a:latin typeface="Nirmala UI" panose="020B0502040204020203" pitchFamily="34" charset="0"/>
                <a:ea typeface="Calibri" panose="020F0502020204030204" pitchFamily="34" charset="0"/>
                <a:cs typeface="Kalinga" panose="020B0502040204020203"/>
              </a:rPr>
              <a:t>, </a:t>
            </a:r>
            <a:r>
              <a:rPr lang="or-IN" dirty="0">
                <a:latin typeface="Calibri" panose="020F0502020204030204" pitchFamily="34" charset="0"/>
                <a:ea typeface="Calibri" panose="020F0502020204030204" pitchFamily="34" charset="0"/>
                <a:cs typeface="Nirmala UI" panose="020B0502040204020203" pitchFamily="34" charset="0"/>
              </a:rPr>
              <a:t>ମୋ ବାପା ବି ଏ ମନ୍ତ୍ର କହୁଛନ୍ତି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ମୁଁ ତାଙ୍କ ସହିତ ଗୋଟିଏ ଥାଳିରେ ଖାଏ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ମୁଁ ହରିର୍ଦାତା ନକହିବା ପର୍ଯ୍ୟନ୍ତ ସେ ଅପେକ୍ଷା କରି ଥା</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ନ୍ତି </a:t>
            </a:r>
            <a:r>
              <a:rPr lang="hi-IN" dirty="0">
                <a:latin typeface="Calibri" panose="020F0502020204030204" pitchFamily="34" charset="0"/>
                <a:ea typeface="Calibri" panose="020F0502020204030204" pitchFamily="34" charset="0"/>
                <a:cs typeface="Nirmala UI" panose="020B0502040204020203" pitchFamily="34" charset="0"/>
              </a:rPr>
              <a:t>। </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ଗୁରୁ- ସାବାସ୍  ବେଟା </a:t>
            </a:r>
            <a:r>
              <a:rPr lang="hi-IN" dirty="0">
                <a:latin typeface="Calibri" panose="020F0502020204030204" pitchFamily="34" charset="0"/>
                <a:ea typeface="Calibri" panose="020F0502020204030204" pitchFamily="34" charset="0"/>
                <a:cs typeface="Nirmala UI" panose="020B0502040204020203" pitchFamily="34" charset="0"/>
              </a:rPr>
              <a:t>। </a:t>
            </a:r>
            <a:endParaRPr lang="en-IN" sz="1400" dirty="0">
              <a:latin typeface="Calibri" panose="020F0502020204030204" pitchFamily="34" charset="0"/>
              <a:ea typeface="Calibri" panose="020F0502020204030204" pitchFamily="34" charset="0"/>
              <a:cs typeface="Kalinga" panose="020B0502040204020203"/>
            </a:endParaRPr>
          </a:p>
          <a:p>
            <a:pPr>
              <a:lnSpc>
                <a:spcPct val="115000"/>
              </a:lnSpc>
              <a:spcAft>
                <a:spcPts val="1000"/>
              </a:spcAft>
              <a:tabLst>
                <a:tab pos="1597025" algn="l"/>
                <a:tab pos="2442845" algn="l"/>
              </a:tabLst>
            </a:pPr>
            <a:r>
              <a:rPr lang="or-IN" dirty="0">
                <a:latin typeface="Calibri" panose="020F0502020204030204" pitchFamily="34" charset="0"/>
                <a:ea typeface="Calibri" panose="020F0502020204030204" pitchFamily="34" charset="0"/>
                <a:cs typeface="Nirmala UI" panose="020B0502040204020203" pitchFamily="34" charset="0"/>
              </a:rPr>
              <a:t>ଗୁରୁ – ହଁ ପିଲାମାନେ . ଖାଦ୍ୟ ଈଶ୍ୱରଙ୍କୁ ଅର୍ପଣ କଲେ ତାହା ଶୁଦ୍ଧ ପ୍ରସାଦ ହୋଇଯାଏ </a:t>
            </a:r>
            <a:r>
              <a:rPr lang="en-US" dirty="0">
                <a:latin typeface="Nirmala UI" panose="020B0502040204020203" pitchFamily="34" charset="0"/>
                <a:ea typeface="Calibri" panose="020F0502020204030204" pitchFamily="34" charset="0"/>
                <a:cs typeface="Kalinga" panose="020B0502040204020203"/>
              </a:rPr>
              <a:t>,</a:t>
            </a:r>
            <a:r>
              <a:rPr lang="or-IN" dirty="0">
                <a:latin typeface="Calibri" panose="020F0502020204030204" pitchFamily="34" charset="0"/>
                <a:ea typeface="Calibri" panose="020F0502020204030204" pitchFamily="34" charset="0"/>
                <a:cs typeface="Nirmala UI" panose="020B0502040204020203" pitchFamily="34" charset="0"/>
              </a:rPr>
              <a:t>ଆଉ ଯିଏ ଏହାକୁ ଖାଏ ତା ମନ ଶୁଦ୍ଧ ହୁଏ </a:t>
            </a:r>
            <a:r>
              <a:rPr lang="hi-IN" dirty="0">
                <a:latin typeface="Calibri" panose="020F0502020204030204" pitchFamily="34" charset="0"/>
                <a:ea typeface="Calibri" panose="020F0502020204030204" pitchFamily="34" charset="0"/>
                <a:cs typeface="Nirmala UI" panose="020B0502040204020203" pitchFamily="34" charset="0"/>
              </a:rPr>
              <a:t>। </a:t>
            </a:r>
            <a:r>
              <a:rPr lang="or-IN" dirty="0">
                <a:latin typeface="Calibri" panose="020F0502020204030204" pitchFamily="34" charset="0"/>
                <a:ea typeface="Calibri" panose="020F0502020204030204" pitchFamily="34" charset="0"/>
                <a:cs typeface="Nirmala UI" panose="020B0502040204020203" pitchFamily="34" charset="0"/>
              </a:rPr>
              <a:t> ସେଥି ପାଇଁ ବାବା କହନ୍ତି –ଅନ୍ନ ଯେପରି ମନ ସେପରି </a:t>
            </a:r>
            <a:r>
              <a:rPr lang="hi-IN" dirty="0">
                <a:latin typeface="Calibri" panose="020F0502020204030204" pitchFamily="34" charset="0"/>
                <a:ea typeface="Calibri" panose="020F0502020204030204" pitchFamily="34" charset="0"/>
                <a:cs typeface="Nirmala UI" panose="020B0502040204020203" pitchFamily="34" charset="0"/>
              </a:rPr>
              <a:t>।</a:t>
            </a:r>
            <a:r>
              <a:rPr lang="or-IN" dirty="0">
                <a:latin typeface="Calibri" panose="020F0502020204030204" pitchFamily="34" charset="0"/>
                <a:ea typeface="Calibri" panose="020F0502020204030204" pitchFamily="34" charset="0"/>
                <a:cs typeface="Nirmala UI" panose="020B0502040204020203" pitchFamily="34" charset="0"/>
              </a:rPr>
              <a:t>ଆସ ଆମେ ଅନ୍ନକୁ ନଷ୍ଟ ନକରି ନିଜେ ଖାଇବା ଓ ଅନ୍ୟକୁ ଖୁଆଇବା</a:t>
            </a:r>
            <a:endParaRPr lang="en-IN" sz="1400" dirty="0">
              <a:effectLst/>
              <a:latin typeface="Calibri" panose="020F0502020204030204" pitchFamily="34" charset="0"/>
              <a:ea typeface="Calibri" panose="020F0502020204030204" pitchFamily="34" charset="0"/>
              <a:cs typeface="Kalinga" panose="020B0502040204020203"/>
            </a:endParaRPr>
          </a:p>
        </p:txBody>
      </p:sp>
      <p:sp>
        <p:nvSpPr>
          <p:cNvPr id="3" name="TextBox 2">
            <a:extLst>
              <a:ext uri="{FF2B5EF4-FFF2-40B4-BE49-F238E27FC236}">
                <a16:creationId xmlns:a16="http://schemas.microsoft.com/office/drawing/2014/main" id="{34C4CE66-56C9-49D6-9166-056A570BA6A3}"/>
              </a:ext>
            </a:extLst>
          </p:cNvPr>
          <p:cNvSpPr txBox="1"/>
          <p:nvPr/>
        </p:nvSpPr>
        <p:spPr>
          <a:xfrm>
            <a:off x="122663" y="5251292"/>
            <a:ext cx="822959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7030A0"/>
                </a:solidFill>
                <a:effectLst/>
                <a:uLnTx/>
                <a:uFillTx/>
                <a:latin typeface="Nirmala UI" panose="020B0502040204020203" pitchFamily="34" charset="0"/>
                <a:cs typeface="Nirmala UI" panose="020B0502040204020203" pitchFamily="34" charset="0"/>
              </a:rPr>
              <a:t>ଝ) ସ୍ତୋତ୍ରର  ପୁନରାବୃତ୍ତି :-</a:t>
            </a:r>
            <a:endParaRPr kumimoji="0" lang="en-IN" sz="4400" b="1" i="0" u="none" strike="noStrike" kern="0" cap="none" spc="0" normalizeH="0" baseline="0" noProof="0" dirty="0">
              <a:ln>
                <a:noFill/>
              </a:ln>
              <a:solidFill>
                <a:srgbClr val="7030A0"/>
              </a:solidFill>
              <a:effectLst/>
              <a:uLnTx/>
              <a:uFillTx/>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4824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ED448-2757-47A5-84AE-57D6639D9874}"/>
              </a:ext>
            </a:extLst>
          </p:cNvPr>
          <p:cNvSpPr txBox="1"/>
          <p:nvPr/>
        </p:nvSpPr>
        <p:spPr>
          <a:xfrm>
            <a:off x="4663530" y="5827470"/>
            <a:ext cx="2709727" cy="707886"/>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or-IN" sz="4000" b="1" i="0" u="none" strike="noStrike" kern="1200" cap="none" spc="0" normalizeH="0" baseline="0" noProof="0" dirty="0">
                <a:ln>
                  <a:noFill/>
                </a:ln>
                <a:solidFill>
                  <a:srgbClr val="00B0F0"/>
                </a:solidFill>
                <a:effectLst/>
                <a:uLnTx/>
                <a:uFillTx/>
                <a:latin typeface="Calibri" panose="020F0502020204030204"/>
                <a:ea typeface="+mn-ea"/>
                <a:cs typeface="Kalinga" panose="020B0502040204020203" pitchFamily="34" charset="0"/>
              </a:rPr>
              <a:t> ଜୟ ସାଇରାମ୍</a:t>
            </a:r>
            <a:endParaRPr kumimoji="0" lang="en-US" sz="40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563FF5-EA1B-476B-9B69-1A84250A2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1407" y="495851"/>
            <a:ext cx="7575966" cy="5056810"/>
          </a:xfrm>
          <a:prstGeom prst="ellipse">
            <a:avLst/>
          </a:prstGeom>
          <a:ln>
            <a:noFill/>
          </a:ln>
          <a:effectLst>
            <a:softEdge rad="112500"/>
          </a:effectLst>
        </p:spPr>
      </p:pic>
    </p:spTree>
    <p:extLst>
      <p:ext uri="{BB962C8B-B14F-4D97-AF65-F5344CB8AC3E}">
        <p14:creationId xmlns:p14="http://schemas.microsoft.com/office/powerpoint/2010/main" val="409504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835"/>
            <a:ext cx="12192000" cy="7523975"/>
          </a:xfrm>
          <a:prstGeom prst="rect">
            <a:avLst/>
          </a:prstGeom>
        </p:spPr>
      </p:pic>
      <p:sp>
        <p:nvSpPr>
          <p:cNvPr id="4" name="TextBox 3">
            <a:extLst>
              <a:ext uri="{FF2B5EF4-FFF2-40B4-BE49-F238E27FC236}">
                <a16:creationId xmlns:a16="http://schemas.microsoft.com/office/drawing/2014/main" id="{22A5495A-9D98-4FB6-A9ED-966DB71A4066}"/>
              </a:ext>
            </a:extLst>
          </p:cNvPr>
          <p:cNvSpPr txBox="1"/>
          <p:nvPr/>
        </p:nvSpPr>
        <p:spPr>
          <a:xfrm>
            <a:off x="772450" y="1769202"/>
            <a:ext cx="7244862" cy="707886"/>
          </a:xfrm>
          <a:prstGeom prst="rect">
            <a:avLst/>
          </a:prstGeom>
          <a:noFill/>
        </p:spPr>
        <p:txBody>
          <a:bodyPr wrap="square" rtlCol="0">
            <a:spAutoFit/>
          </a:bodyPr>
          <a:lstStyle/>
          <a:p>
            <a:r>
              <a:rPr lang="or-IN" sz="4000" b="1" dirty="0">
                <a:solidFill>
                  <a:srgbClr val="FF0000"/>
                </a:solidFill>
                <a:latin typeface="Nirmala UI" panose="020B0502040204020203" pitchFamily="34" charset="0"/>
                <a:cs typeface="Nirmala UI" panose="020B0502040204020203" pitchFamily="34" charset="0"/>
              </a:rPr>
              <a:t>କ)ପ୍ରାରମ୍ଭିକ ପ୍ରଶ୍ନାବଳୀ :-</a:t>
            </a:r>
            <a:endParaRPr lang="en-IN" sz="4000" b="1" dirty="0">
              <a:solidFill>
                <a:srgbClr val="FF0000"/>
              </a:solidFill>
              <a:latin typeface="Nirmala UI" panose="020B0502040204020203" pitchFamily="34" charset="0"/>
              <a:cs typeface="Nirmala UI" panose="020B0502040204020203" pitchFamily="34" charset="0"/>
            </a:endParaRPr>
          </a:p>
        </p:txBody>
      </p:sp>
      <p:sp>
        <p:nvSpPr>
          <p:cNvPr id="5" name="TextBox 4">
            <a:extLst>
              <a:ext uri="{FF2B5EF4-FFF2-40B4-BE49-F238E27FC236}">
                <a16:creationId xmlns:a16="http://schemas.microsoft.com/office/drawing/2014/main" id="{CCD7A397-48CF-FF74-1B6E-0636667A8362}"/>
              </a:ext>
            </a:extLst>
          </p:cNvPr>
          <p:cNvSpPr txBox="1"/>
          <p:nvPr/>
        </p:nvSpPr>
        <p:spPr>
          <a:xfrm>
            <a:off x="876230" y="602166"/>
            <a:ext cx="23298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ED7D31">
                    <a:lumMod val="50000"/>
                  </a:srgbClr>
                </a:solidFill>
                <a:effectLst/>
                <a:uLnTx/>
                <a:uFillTx/>
                <a:latin typeface="Nirmala UI" panose="020B0502040204020203" pitchFamily="34" charset="0"/>
                <a:cs typeface="Nirmala UI" panose="020B0502040204020203" pitchFamily="34" charset="0"/>
              </a:rPr>
              <a:t>୧-ପ୍ରାର୍ଥନା</a:t>
            </a:r>
          </a:p>
          <a:p>
            <a:pPr marL="0" marR="0" lvl="0" indent="0" defTabSz="914400" eaLnBrk="1" fontAlgn="auto" latinLnBrk="0" hangingPunct="1">
              <a:lnSpc>
                <a:spcPct val="100000"/>
              </a:lnSpc>
              <a:spcBef>
                <a:spcPts val="0"/>
              </a:spcBef>
              <a:spcAft>
                <a:spcPts val="0"/>
              </a:spcAft>
              <a:buClrTx/>
              <a:buSzTx/>
              <a:buFontTx/>
              <a:buNone/>
              <a:tabLst/>
              <a:defRPr/>
            </a:pPr>
            <a:endParaRPr kumimoji="0" lang="or-IN" sz="1800" b="0"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 name="TextBox 5"/>
          <p:cNvSpPr txBox="1"/>
          <p:nvPr/>
        </p:nvSpPr>
        <p:spPr>
          <a:xfrm>
            <a:off x="772450" y="2477088"/>
            <a:ext cx="10841251" cy="3046988"/>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or-IN" sz="2400" dirty="0">
                <a:ea typeface="Arial" panose="020B0604020202020204" pitchFamily="34" charset="0"/>
                <a:cs typeface="Nirmala UI" panose="020B0502040204020203" pitchFamily="34" charset="0"/>
              </a:rPr>
              <a:t>ଆମେ ଯେଉଁ ଖାଦ୍ୟ ଖାଉ ତାକୁ କିଏ ଦିଏ</a:t>
            </a:r>
            <a:r>
              <a:rPr lang="en-IN" sz="2400" dirty="0">
                <a:latin typeface="Nirmala UI" panose="020B0502040204020203" pitchFamily="34" charset="0"/>
                <a:ea typeface="Arial" panose="020B0604020202020204" pitchFamily="34" charset="0"/>
              </a:rPr>
              <a:t> ? </a:t>
            </a:r>
            <a:endParaRPr lang="or-IN" sz="2400" dirty="0">
              <a:latin typeface="Nirmala UI" panose="020B0502040204020203" pitchFamily="34" charset="0"/>
              <a:ea typeface="Arial" panose="020B0604020202020204" pitchFamily="34" charset="0"/>
            </a:endParaRPr>
          </a:p>
          <a:p>
            <a:pPr marL="342900" indent="-342900">
              <a:lnSpc>
                <a:spcPct val="200000"/>
              </a:lnSpc>
              <a:buFont typeface="Wingdings" panose="05000000000000000000" pitchFamily="2" charset="2"/>
              <a:buChar char="v"/>
            </a:pPr>
            <a:r>
              <a:rPr lang="en-IN" sz="2400" dirty="0">
                <a:latin typeface="Nirmala UI" panose="020B0502040204020203" pitchFamily="34" charset="0"/>
                <a:ea typeface="Arial" panose="020B0604020202020204" pitchFamily="34" charset="0"/>
              </a:rPr>
              <a:t> </a:t>
            </a:r>
            <a:r>
              <a:rPr lang="or-IN" sz="2400" dirty="0">
                <a:latin typeface="Nirmala UI" panose="020B0502040204020203" pitchFamily="34" charset="0"/>
                <a:ea typeface="Arial" panose="020B0604020202020204" pitchFamily="34" charset="0"/>
              </a:rPr>
              <a:t>ଖାଦ୍ୟ କିଏ ଖାଏ</a:t>
            </a:r>
            <a:r>
              <a:rPr lang="en-IN" sz="2400" dirty="0">
                <a:latin typeface="Nirmala UI" panose="020B0502040204020203" pitchFamily="34" charset="0"/>
                <a:ea typeface="Arial" panose="020B0604020202020204" pitchFamily="34" charset="0"/>
              </a:rPr>
              <a:t> ? </a:t>
            </a:r>
            <a:endParaRPr lang="or-IN" sz="2400" dirty="0">
              <a:latin typeface="Nirmala UI" panose="020B0502040204020203" pitchFamily="34" charset="0"/>
              <a:ea typeface="Arial" panose="020B0604020202020204" pitchFamily="34" charset="0"/>
            </a:endParaRPr>
          </a:p>
          <a:p>
            <a:pPr marL="342900" indent="-342900">
              <a:lnSpc>
                <a:spcPct val="200000"/>
              </a:lnSpc>
              <a:buFont typeface="Wingdings" panose="05000000000000000000" pitchFamily="2" charset="2"/>
              <a:buChar char="v"/>
            </a:pPr>
            <a:r>
              <a:rPr lang="or-IN" sz="2400" dirty="0">
                <a:latin typeface="Nirmala UI" panose="020B0502040204020203" pitchFamily="34" charset="0"/>
                <a:ea typeface="Arial" panose="020B0604020202020204" pitchFamily="34" charset="0"/>
              </a:rPr>
              <a:t>ଏ ସବୁର ଉତ୍ତର ଗୋଟିଏ ସ୍ତୋତ୍ର ଶିଖିଲେ ଆମେ ଜାଣିପାରିବା </a:t>
            </a:r>
            <a:r>
              <a:rPr lang="hi-IN" sz="2400" dirty="0">
                <a:ea typeface="Arial" panose="020B0604020202020204" pitchFamily="34" charset="0"/>
                <a:cs typeface="Nirmala UI" panose="020B0502040204020203" pitchFamily="34" charset="0"/>
              </a:rPr>
              <a:t>।</a:t>
            </a:r>
            <a:endParaRPr lang="or-IN" sz="2400" dirty="0">
              <a:ea typeface="Arial" panose="020B0604020202020204" pitchFamily="34" charset="0"/>
              <a:cs typeface="Nirmala UI" panose="020B0502040204020203" pitchFamily="34" charset="0"/>
            </a:endParaRPr>
          </a:p>
          <a:p>
            <a:pPr marL="342900" indent="-342900">
              <a:lnSpc>
                <a:spcPct val="200000"/>
              </a:lnSpc>
              <a:buFont typeface="Wingdings" panose="05000000000000000000" pitchFamily="2" charset="2"/>
              <a:buChar char="v"/>
            </a:pPr>
            <a:r>
              <a:rPr lang="hi-IN" sz="2400" dirty="0">
                <a:ea typeface="Arial" panose="020B0604020202020204" pitchFamily="34" charset="0"/>
                <a:cs typeface="Nirmala UI" panose="020B0502040204020203" pitchFamily="34" charset="0"/>
              </a:rPr>
              <a:t> </a:t>
            </a:r>
            <a:r>
              <a:rPr lang="or-IN" sz="2400" dirty="0">
                <a:ea typeface="Arial" panose="020B0604020202020204" pitchFamily="34" charset="0"/>
                <a:cs typeface="Nirmala UI" panose="020B0502040204020203" pitchFamily="34" charset="0"/>
              </a:rPr>
              <a:t>ଆଜି ଆମେ ଏହି ସ୍ତୋତ୍ରଟି ଶିଖିବା</a:t>
            </a:r>
            <a:endParaRPr lang="or-IN" sz="2400" b="1" dirty="0">
              <a:latin typeface="Nirmala UI" panose="020B0502040204020203" pitchFamily="34" charset="0"/>
              <a:ea typeface="Arial" panose="020B0604020202020204" pitchFamily="34" charset="0"/>
              <a:cs typeface="Nirmala UI" panose="020B0502040204020203" pitchFamily="34" charset="0"/>
            </a:endParaRPr>
          </a:p>
        </p:txBody>
      </p:sp>
      <p:pic>
        <p:nvPicPr>
          <p:cNvPr id="7" name="Picture 6">
            <a:extLst>
              <a:ext uri="{FF2B5EF4-FFF2-40B4-BE49-F238E27FC236}">
                <a16:creationId xmlns:a16="http://schemas.microsoft.com/office/drawing/2014/main" id="{00A8860C-7121-4708-A69F-C4BEADFF8D07}"/>
              </a:ext>
            </a:extLst>
          </p:cNvPr>
          <p:cNvPicPr>
            <a:picLocks noChangeAspect="1"/>
          </p:cNvPicPr>
          <p:nvPr/>
        </p:nvPicPr>
        <p:blipFill>
          <a:blip r:embed="rId3"/>
          <a:stretch>
            <a:fillRect/>
          </a:stretch>
        </p:blipFill>
        <p:spPr>
          <a:xfrm>
            <a:off x="8224820" y="6536378"/>
            <a:ext cx="2377892" cy="321622"/>
          </a:xfrm>
          <a:prstGeom prst="rect">
            <a:avLst/>
          </a:prstGeom>
        </p:spPr>
      </p:pic>
    </p:spTree>
    <p:extLst>
      <p:ext uri="{BB962C8B-B14F-4D97-AF65-F5344CB8AC3E}">
        <p14:creationId xmlns:p14="http://schemas.microsoft.com/office/powerpoint/2010/main" val="270177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22A5495A-9D98-4FB6-A9ED-966DB71A4066}"/>
              </a:ext>
            </a:extLst>
          </p:cNvPr>
          <p:cNvSpPr txBox="1"/>
          <p:nvPr/>
        </p:nvSpPr>
        <p:spPr>
          <a:xfrm>
            <a:off x="215751" y="210596"/>
            <a:ext cx="11246653" cy="1754326"/>
          </a:xfrm>
          <a:prstGeom prst="rect">
            <a:avLst/>
          </a:prstGeom>
          <a:noFill/>
        </p:spPr>
        <p:txBody>
          <a:bodyPr wrap="square" rtlCol="0">
            <a:spAutoFit/>
          </a:bodyPr>
          <a:lstStyle/>
          <a:p>
            <a:pPr lvl="0">
              <a:lnSpc>
                <a:spcPct val="150000"/>
              </a:lnSpc>
            </a:pPr>
            <a:r>
              <a:rPr lang="or-IN" sz="4000" b="1" dirty="0">
                <a:solidFill>
                  <a:srgbClr val="FF0000"/>
                </a:solidFill>
                <a:latin typeface="Nirmala UI" panose="020B0502040204020203" pitchFamily="34" charset="0"/>
                <a:cs typeface="Nirmala UI" panose="020B0502040204020203" pitchFamily="34" charset="0"/>
              </a:rPr>
              <a:t>ଖ)</a:t>
            </a:r>
            <a:r>
              <a:rPr lang="en-IN" sz="24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a:t>
            </a:r>
            <a:r>
              <a:rPr lang="en-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ଗୁରୁ ସ୍ତୋତ୍ରଟି ବୋଲିବେ ଓ ପିଲାମାନେ ଆଖି ବନ୍ଦ କରି ଶୁଣିବେ </a:t>
            </a:r>
            <a:r>
              <a:rPr lang="hi-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endParaRPr lang="en-IN" sz="3200" b="1" dirty="0">
              <a:solidFill>
                <a:prstClr val="black"/>
              </a:solidFill>
              <a:latin typeface="Nirmala UI" panose="020B0502040204020203" pitchFamily="34" charset="0"/>
              <a:cs typeface="Nirmala UI" panose="020B0502040204020203" pitchFamily="34" charset="0"/>
            </a:endParaRPr>
          </a:p>
          <a:p>
            <a:endParaRPr lang="en-IN" sz="4800" b="1" dirty="0">
              <a:solidFill>
                <a:srgbClr val="FF0000"/>
              </a:solidFill>
              <a:latin typeface="Nirmala UI" panose="020B0502040204020203" pitchFamily="34" charset="0"/>
              <a:cs typeface="Nirmala UI" panose="020B0502040204020203" pitchFamily="34" charset="0"/>
            </a:endParaRPr>
          </a:p>
        </p:txBody>
      </p:sp>
      <p:sp>
        <p:nvSpPr>
          <p:cNvPr id="5" name="TextBox 4">
            <a:extLst>
              <a:ext uri="{FF2B5EF4-FFF2-40B4-BE49-F238E27FC236}">
                <a16:creationId xmlns:a16="http://schemas.microsoft.com/office/drawing/2014/main" id="{6353F7B5-5466-446E-B861-78868479E479}"/>
              </a:ext>
            </a:extLst>
          </p:cNvPr>
          <p:cNvSpPr txBox="1"/>
          <p:nvPr/>
        </p:nvSpPr>
        <p:spPr>
          <a:xfrm>
            <a:off x="215751" y="1657426"/>
            <a:ext cx="11760498" cy="415498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or-IN" sz="4000" b="1" i="0" u="none" strike="noStrike" kern="1200" cap="none" spc="0" normalizeH="0" baseline="0" noProof="0" dirty="0">
                <a:ln>
                  <a:noFill/>
                </a:ln>
                <a:solidFill>
                  <a:srgbClr val="FF0000"/>
                </a:solidFill>
                <a:effectLst/>
                <a:uLnTx/>
                <a:uFillTx/>
                <a:latin typeface="Nirmala UI" panose="020B0502040204020203" pitchFamily="34" charset="0"/>
                <a:ea typeface="+mn-ea"/>
                <a:cs typeface="Nirmala UI" panose="020B0502040204020203" pitchFamily="34" charset="0"/>
              </a:rPr>
              <a:t>(ଗ)</a:t>
            </a:r>
            <a:r>
              <a:rPr kumimoji="0" lang="or-IN" sz="3200" b="1" i="0" u="none" strike="noStrike" kern="1200" cap="none" spc="0" normalizeH="0" baseline="0" noProof="0" dirty="0">
                <a:ln>
                  <a:noFill/>
                </a:ln>
                <a:solidFill>
                  <a:srgbClr val="0070C0"/>
                </a:solidFill>
                <a:effectLst/>
                <a:uLnTx/>
                <a:uFillTx/>
                <a:latin typeface="Nirmala UI" panose="020B0502040204020203" pitchFamily="34" charset="0"/>
                <a:ea typeface="+mn-ea"/>
                <a:cs typeface="Nirmala UI" panose="020B0502040204020203" pitchFamily="34" charset="0"/>
              </a:rPr>
              <a:t>-(</a:t>
            </a:r>
            <a:r>
              <a:rPr kumimoji="0" lang="or-IN" sz="3200" b="1" i="0" u="none" strike="noStrike" kern="1200" cap="none" spc="0" normalizeH="0" baseline="0" noProof="0" dirty="0">
                <a:ln>
                  <a:noFill/>
                </a:ln>
                <a:solidFill>
                  <a:srgbClr val="0066FF"/>
                </a:solidFill>
                <a:effectLst/>
                <a:uLnTx/>
                <a:uFillTx/>
                <a:latin typeface="Nirmala UI" panose="020B0502040204020203" pitchFamily="34" charset="0"/>
                <a:ea typeface="+mn-ea"/>
                <a:cs typeface="Nirmala UI" panose="020B0502040204020203" pitchFamily="34" charset="0"/>
              </a:rPr>
              <a:t>ସ୍ତୋତ୍ରର ଉଚ୍ଚାରଣ ଶିକ୍ଷା </a:t>
            </a:r>
            <a:r>
              <a:rPr kumimoji="0" lang="or-IN" sz="3200" b="1" i="0" u="none" strike="noStrike" kern="1200" cap="none" spc="0" normalizeH="0" baseline="0" noProof="0" dirty="0">
                <a:ln>
                  <a:noFill/>
                </a:ln>
                <a:solidFill>
                  <a:srgbClr val="0070C0"/>
                </a:solidFill>
                <a:effectLst/>
                <a:uLnTx/>
                <a:uFillTx/>
                <a:latin typeface="Nirmala UI" panose="020B0502040204020203" pitchFamily="34" charset="0"/>
                <a:ea typeface="+mn-ea"/>
                <a:cs typeface="Nirmala UI" panose="020B0502040204020203"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or-IN" sz="2800" b="1" i="0" u="none" strike="noStrike" kern="1200" cap="none" spc="0" normalizeH="0" baseline="0" noProof="0" dirty="0">
                <a:ln>
                  <a:noFill/>
                </a:ln>
                <a:solidFill>
                  <a:srgbClr val="002060"/>
                </a:solidFill>
                <a:effectLst/>
                <a:uLnTx/>
                <a:uFillTx/>
                <a:latin typeface="Nirmala UI" panose="020B0502040204020203" pitchFamily="34" charset="0"/>
                <a:ea typeface="+mn-ea"/>
                <a:cs typeface="Nirmala UI" panose="020B0502040204020203" pitchFamily="34" charset="0"/>
              </a:rPr>
              <a:t>ଶ୍ଳୋକର ଲେଖାଟି ଦେଖାଇ ଗୁରୁ ପଢିବେ ଓ ତାପରେ ପିଲାଙ୍କୁ ଜଣ ଜଣ କରି ପଢିବାକୁ କହିବେ l)</a:t>
            </a:r>
          </a:p>
          <a:p>
            <a:pPr>
              <a:lnSpc>
                <a:spcPct val="150000"/>
              </a:lnSpc>
              <a:defRPr/>
            </a:pPr>
            <a:r>
              <a:rPr lang="or-IN" sz="4000" b="1" dirty="0">
                <a:solidFill>
                  <a:srgbClr val="00B050"/>
                </a:solidFill>
                <a:ea typeface="Arial" panose="020B0604020202020204" pitchFamily="34" charset="0"/>
                <a:cs typeface="Nirmala UI" panose="020B0502040204020203" pitchFamily="34" charset="0"/>
              </a:rPr>
              <a:t>ହରିର୍ଦାତା ହରିର୍ଭୋକ୍ତା ହରିରନ୍ନଂ ପ୍ରଜାପତିଃ </a:t>
            </a:r>
            <a:r>
              <a:rPr lang="hi-IN" sz="4000" b="1" dirty="0">
                <a:solidFill>
                  <a:srgbClr val="00B050"/>
                </a:solidFill>
                <a:ea typeface="Arial" panose="020B0604020202020204" pitchFamily="34" charset="0"/>
                <a:cs typeface="Nirmala UI" panose="020B0502040204020203" pitchFamily="34" charset="0"/>
              </a:rPr>
              <a:t>। </a:t>
            </a:r>
            <a:endParaRPr lang="or-IN" sz="4000" b="1" dirty="0">
              <a:solidFill>
                <a:srgbClr val="00B050"/>
              </a:solidFill>
              <a:ea typeface="Arial" panose="020B0604020202020204" pitchFamily="34" charset="0"/>
              <a:cs typeface="Nirmala UI" panose="020B0502040204020203" pitchFamily="34" charset="0"/>
            </a:endParaRPr>
          </a:p>
          <a:p>
            <a:pPr>
              <a:lnSpc>
                <a:spcPct val="150000"/>
              </a:lnSpc>
              <a:defRPr/>
            </a:pPr>
            <a:r>
              <a:rPr lang="or-IN" sz="4000" b="1" dirty="0">
                <a:solidFill>
                  <a:srgbClr val="00B050"/>
                </a:solidFill>
                <a:ea typeface="Arial" panose="020B0604020202020204" pitchFamily="34" charset="0"/>
                <a:cs typeface="Nirmala UI" panose="020B0502040204020203" pitchFamily="34" charset="0"/>
              </a:rPr>
              <a:t>ହରିଃ ବିପ୍ରଶରୀରସ୍ତୁ ଭୁଂକ୍ତେ ଭୋଜୟତେ ହରିଃ </a:t>
            </a:r>
            <a:r>
              <a:rPr lang="hi-IN" sz="4000" b="1" dirty="0">
                <a:solidFill>
                  <a:srgbClr val="00B050"/>
                </a:solidFill>
                <a:ea typeface="Arial" panose="020B0604020202020204" pitchFamily="34" charset="0"/>
                <a:cs typeface="Nirmala UI" panose="020B0502040204020203" pitchFamily="34" charset="0"/>
              </a:rPr>
              <a:t>।</a:t>
            </a:r>
            <a:endParaRPr lang="or-IN" sz="4000" b="1" dirty="0">
              <a:solidFill>
                <a:srgbClr val="00B050"/>
              </a:solidFill>
              <a:latin typeface="Nirmala UI" panose="020B0502040204020203" pitchFamily="34" charset="0"/>
              <a:cs typeface="Nirmala UI" panose="020B0502040204020203" pitchFamily="34" charset="0"/>
            </a:endParaRPr>
          </a:p>
        </p:txBody>
      </p:sp>
      <p:sp>
        <p:nvSpPr>
          <p:cNvPr id="6" name="Rectangle 5"/>
          <p:cNvSpPr/>
          <p:nvPr/>
        </p:nvSpPr>
        <p:spPr>
          <a:xfrm>
            <a:off x="6003627" y="3429001"/>
            <a:ext cx="184731" cy="1521635"/>
          </a:xfrm>
          <a:prstGeom prst="rect">
            <a:avLst/>
          </a:prstGeom>
        </p:spPr>
        <p:txBody>
          <a:bodyPr wrap="none">
            <a:spAutoFit/>
          </a:bodyPr>
          <a:lstStyle/>
          <a:p>
            <a:pPr algn="just">
              <a:lnSpc>
                <a:spcPct val="200000"/>
              </a:lnSpc>
            </a:pPr>
            <a:endParaRPr lang="en-IN" sz="5400" b="1" dirty="0">
              <a:solidFill>
                <a:srgbClr val="7030A0"/>
              </a:solidFill>
            </a:endParaRPr>
          </a:p>
        </p:txBody>
      </p:sp>
    </p:spTree>
    <p:extLst>
      <p:ext uri="{BB962C8B-B14F-4D97-AF65-F5344CB8AC3E}">
        <p14:creationId xmlns:p14="http://schemas.microsoft.com/office/powerpoint/2010/main" val="21230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95E64E-1450-C6C9-DD93-D87D7B76FCC3}"/>
              </a:ext>
            </a:extLst>
          </p:cNvPr>
          <p:cNvSpPr txBox="1"/>
          <p:nvPr/>
        </p:nvSpPr>
        <p:spPr>
          <a:xfrm>
            <a:off x="148666" y="276728"/>
            <a:ext cx="7214659" cy="707886"/>
          </a:xfrm>
          <a:prstGeom prst="rect">
            <a:avLst/>
          </a:prstGeom>
          <a:noFill/>
        </p:spPr>
        <p:txBody>
          <a:bodyPr wrap="square">
            <a:spAutoFit/>
          </a:bodyPr>
          <a:lstStyle/>
          <a:p>
            <a:r>
              <a:rPr lang="or-IN" sz="4000" b="1" dirty="0">
                <a:solidFill>
                  <a:srgbClr val="FF0000"/>
                </a:solidFill>
                <a:latin typeface="Nirmala UI" panose="020B0502040204020203" pitchFamily="34" charset="0"/>
                <a:cs typeface="Nirmala UI" panose="020B0502040204020203" pitchFamily="34" charset="0"/>
              </a:rPr>
              <a:t>(ଘ)-ସ୍ତୋତ୍ରର ଅର୍ଥ ଓ ବ୍ୟାଖ୍ୟା :-</a:t>
            </a:r>
          </a:p>
        </p:txBody>
      </p:sp>
      <p:sp>
        <p:nvSpPr>
          <p:cNvPr id="4" name="TextBox 3"/>
          <p:cNvSpPr txBox="1"/>
          <p:nvPr/>
        </p:nvSpPr>
        <p:spPr>
          <a:xfrm>
            <a:off x="500238" y="861503"/>
            <a:ext cx="11491785" cy="5549211"/>
          </a:xfrm>
          <a:prstGeom prst="rect">
            <a:avLst/>
          </a:prstGeom>
          <a:noFill/>
        </p:spPr>
        <p:txBody>
          <a:bodyPr wrap="square" rtlCol="0">
            <a:spAutoFit/>
          </a:bodyPr>
          <a:lstStyle/>
          <a:p>
            <a:pPr>
              <a:lnSpc>
                <a:spcPct val="115000"/>
              </a:lnSpc>
              <a:spcAft>
                <a:spcPts val="0"/>
              </a:spcAft>
            </a:pPr>
            <a:r>
              <a:rPr lang="or-IN" sz="2800" b="1" dirty="0">
                <a:latin typeface="Arial" panose="020B0604020202020204" pitchFamily="34" charset="0"/>
                <a:ea typeface="Arial" panose="020B0604020202020204" pitchFamily="34" charset="0"/>
                <a:cs typeface="+mj-cs"/>
              </a:rPr>
              <a:t>ହରି</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ଭଗବାନ୍ ଯେ କି ଆତ୍ମା ରୂପରେ ସବୁ ପ୍ରାଣୀ ମଧ୍ୟରେ ଓ ସର୍ବତ୍ର ବିଦ୍ୟମାନ,ଯିଏ ସଂସାରର ସମସ୍ତ </a:t>
            </a:r>
          </a:p>
          <a:p>
            <a:pPr>
              <a:lnSpc>
                <a:spcPct val="115000"/>
              </a:lnSpc>
              <a:spcAft>
                <a:spcPts val="0"/>
              </a:spcAft>
            </a:pPr>
            <a:r>
              <a:rPr lang="or-IN" sz="2400" b="1" dirty="0">
                <a:latin typeface="Nirmala UI" panose="020B0502040204020203" pitchFamily="34" charset="0"/>
                <a:ea typeface="Arial" panose="020B0604020202020204" pitchFamily="34" charset="0"/>
                <a:cs typeface="+mj-cs"/>
              </a:rPr>
              <a:t>           ଦୁଃଖ କଷ୍ଟ ହରଣ କରିନିଅନ୍ତି</a:t>
            </a:r>
            <a:endParaRPr lang="or-IN" sz="2400" b="1" dirty="0">
              <a:latin typeface="Arial" panose="020B0604020202020204" pitchFamily="34" charset="0"/>
              <a:ea typeface="Arial" panose="020B0604020202020204" pitchFamily="34" charset="0"/>
              <a:cs typeface="+mj-cs"/>
            </a:endParaRPr>
          </a:p>
          <a:p>
            <a:pPr>
              <a:lnSpc>
                <a:spcPct val="115000"/>
              </a:lnSpc>
              <a:spcAft>
                <a:spcPts val="0"/>
              </a:spcAft>
            </a:pPr>
            <a:r>
              <a:rPr lang="or-IN" sz="2800" b="1" dirty="0">
                <a:latin typeface="Arial" panose="020B0604020202020204" pitchFamily="34" charset="0"/>
                <a:ea typeface="Arial" panose="020B0604020202020204" pitchFamily="34" charset="0"/>
                <a:cs typeface="+mj-cs"/>
              </a:rPr>
              <a:t>ଦାତା</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ଯିଏ ଦିଅନ୍ତି</a:t>
            </a:r>
            <a:r>
              <a:rPr lang="en-IN" sz="2400" b="1" dirty="0">
                <a:latin typeface="Nirmala UI" panose="020B0502040204020203" pitchFamily="34" charset="0"/>
                <a:ea typeface="Arial" panose="020B0604020202020204" pitchFamily="34" charset="0"/>
                <a:cs typeface="+mj-cs"/>
              </a:rPr>
              <a:t> </a:t>
            </a:r>
            <a:r>
              <a:rPr lang="or-IN" sz="2400" b="1" dirty="0">
                <a:latin typeface="Nirmala UI" panose="020B0502040204020203" pitchFamily="34" charset="0"/>
                <a:ea typeface="Arial" panose="020B0604020202020204" pitchFamily="34" charset="0"/>
                <a:cs typeface="+mj-cs"/>
              </a:rPr>
              <a:t>,</a:t>
            </a:r>
            <a:r>
              <a:rPr lang="en-IN" sz="2400" b="1" dirty="0">
                <a:latin typeface="Nirmala UI" panose="020B0502040204020203" pitchFamily="34" charset="0"/>
                <a:ea typeface="Arial" panose="020B0604020202020204" pitchFamily="34" charset="0"/>
                <a:cs typeface="+mj-cs"/>
              </a:rPr>
              <a:t> </a:t>
            </a:r>
            <a:r>
              <a:rPr lang="or-IN" sz="2400" b="1" dirty="0">
                <a:latin typeface="Nirmala UI" panose="020B0502040204020203" pitchFamily="34" charset="0"/>
                <a:ea typeface="Arial" panose="020B0604020202020204" pitchFamily="34" charset="0"/>
                <a:cs typeface="+mj-cs"/>
              </a:rPr>
              <a:t>ଦାନ କରନ୍ତି </a:t>
            </a:r>
            <a:endParaRPr lang="or-IN" sz="2400" b="1" dirty="0">
              <a:latin typeface="Arial" panose="020B0604020202020204" pitchFamily="34" charset="0"/>
              <a:ea typeface="Arial" panose="020B0604020202020204" pitchFamily="34" charset="0"/>
              <a:cs typeface="+mj-cs"/>
            </a:endParaRPr>
          </a:p>
          <a:p>
            <a:pPr>
              <a:lnSpc>
                <a:spcPct val="115000"/>
              </a:lnSpc>
              <a:spcAft>
                <a:spcPts val="0"/>
              </a:spcAft>
            </a:pPr>
            <a:r>
              <a:rPr lang="or-IN" sz="2800" b="1" dirty="0">
                <a:latin typeface="Arial" panose="020B0604020202020204" pitchFamily="34" charset="0"/>
                <a:ea typeface="Arial" panose="020B0604020202020204" pitchFamily="34" charset="0"/>
                <a:cs typeface="+mj-cs"/>
              </a:rPr>
              <a:t>ଭୋକ୍ତା</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ଯିଏ  ଗ୍ରହଣ କରନ୍ତି </a:t>
            </a:r>
            <a:endParaRPr lang="or-IN" sz="2800" b="1" dirty="0">
              <a:latin typeface="Nirmala UI" panose="020B0502040204020203" pitchFamily="34" charset="0"/>
              <a:ea typeface="Arial" panose="020B0604020202020204" pitchFamily="34" charset="0"/>
              <a:cs typeface="+mj-cs"/>
            </a:endParaRPr>
          </a:p>
          <a:p>
            <a:pPr>
              <a:lnSpc>
                <a:spcPct val="115000"/>
              </a:lnSpc>
              <a:spcAft>
                <a:spcPts val="0"/>
              </a:spcAft>
            </a:pPr>
            <a:r>
              <a:rPr lang="or-IN" sz="2800" b="1" dirty="0">
                <a:latin typeface="Nirmala UI" panose="020B0502040204020203" pitchFamily="34" charset="0"/>
                <a:ea typeface="Arial" panose="020B0604020202020204" pitchFamily="34" charset="0"/>
                <a:cs typeface="+mj-cs"/>
              </a:rPr>
              <a:t>ଅନ୍ନଂ</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ଖାଦ୍ୟ </a:t>
            </a:r>
            <a:r>
              <a:rPr lang="hi-IN" sz="2800" b="1" dirty="0">
                <a:latin typeface="Arial" panose="020B0604020202020204" pitchFamily="34" charset="0"/>
                <a:ea typeface="Arial" panose="020B0604020202020204" pitchFamily="34" charset="0"/>
                <a:cs typeface="+mj-cs"/>
              </a:rPr>
              <a:t> </a:t>
            </a:r>
            <a:endParaRPr lang="or-IN" sz="2800" b="1" dirty="0">
              <a:latin typeface="Arial" panose="020B0604020202020204" pitchFamily="34" charset="0"/>
              <a:ea typeface="Arial" panose="020B0604020202020204" pitchFamily="34" charset="0"/>
              <a:cs typeface="+mj-cs"/>
            </a:endParaRPr>
          </a:p>
          <a:p>
            <a:pPr>
              <a:lnSpc>
                <a:spcPct val="115000"/>
              </a:lnSpc>
              <a:spcAft>
                <a:spcPts val="0"/>
              </a:spcAft>
            </a:pPr>
            <a:r>
              <a:rPr lang="or-IN" sz="2800" b="1" dirty="0">
                <a:latin typeface="Arial" panose="020B0604020202020204" pitchFamily="34" charset="0"/>
                <a:ea typeface="Arial" panose="020B0604020202020204" pitchFamily="34" charset="0"/>
                <a:cs typeface="+mj-cs"/>
              </a:rPr>
              <a:t>ପ୍ରଜା</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ସମସ୍ତ ପ୍ରାଣୀ ଜଗତ </a:t>
            </a:r>
            <a:endParaRPr lang="en-IN" sz="2800" b="1" dirty="0">
              <a:latin typeface="Arial" panose="020B0604020202020204" pitchFamily="34" charset="0"/>
              <a:ea typeface="Arial" panose="020B0604020202020204" pitchFamily="34" charset="0"/>
              <a:cs typeface="+mj-cs"/>
            </a:endParaRPr>
          </a:p>
          <a:p>
            <a:r>
              <a:rPr lang="or-IN" sz="2800" b="1" dirty="0">
                <a:ea typeface="Arial" panose="020B0604020202020204" pitchFamily="34" charset="0"/>
                <a:cs typeface="+mj-cs"/>
              </a:rPr>
              <a:t>ପତି</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ପ୍ରଭୁ</a:t>
            </a:r>
            <a:r>
              <a:rPr lang="en-IN" sz="2400" b="1" dirty="0">
                <a:latin typeface="Nirmala UI" panose="020B0502040204020203" pitchFamily="34" charset="0"/>
                <a:ea typeface="Arial" panose="020B0604020202020204" pitchFamily="34" charset="0"/>
                <a:cs typeface="+mj-cs"/>
              </a:rPr>
              <a:t>  </a:t>
            </a:r>
            <a:r>
              <a:rPr lang="or-IN" sz="2400" b="1" dirty="0">
                <a:latin typeface="Nirmala UI" panose="020B0502040204020203" pitchFamily="34" charset="0"/>
                <a:ea typeface="Arial" panose="020B0604020202020204" pitchFamily="34" charset="0"/>
                <a:cs typeface="+mj-cs"/>
              </a:rPr>
              <a:t>ପାଳନକର୍ତ୍ତା </a:t>
            </a:r>
            <a:endParaRPr lang="or-IN" sz="2800" b="1" dirty="0">
              <a:ea typeface="Arial" panose="020B0604020202020204" pitchFamily="34" charset="0"/>
              <a:cs typeface="+mj-cs"/>
            </a:endParaRPr>
          </a:p>
          <a:p>
            <a:pPr>
              <a:lnSpc>
                <a:spcPct val="150000"/>
              </a:lnSpc>
            </a:pPr>
            <a:r>
              <a:rPr lang="or-IN" sz="2800" b="1" dirty="0">
                <a:ea typeface="Arial" panose="020B0604020202020204" pitchFamily="34" charset="0"/>
                <a:cs typeface="+mj-cs"/>
              </a:rPr>
              <a:t>ବିପ୍ର+</a:t>
            </a:r>
            <a:r>
              <a:rPr lang="hi-IN" sz="2800" b="1" dirty="0">
                <a:ea typeface="Arial" panose="020B0604020202020204" pitchFamily="34" charset="0"/>
                <a:cs typeface="+mj-cs"/>
              </a:rPr>
              <a:t> </a:t>
            </a:r>
            <a:r>
              <a:rPr lang="or-IN" sz="2800" b="1" dirty="0">
                <a:ea typeface="Arial" panose="020B0604020202020204" pitchFamily="34" charset="0"/>
                <a:cs typeface="+mj-cs"/>
              </a:rPr>
              <a:t>ଶରୀରଃ</a:t>
            </a:r>
            <a:r>
              <a:rPr lang="en-IN" sz="2800" b="1" dirty="0">
                <a:latin typeface="Nirmala UI" panose="020B0502040204020203" pitchFamily="34" charset="0"/>
                <a:ea typeface="Arial" panose="020B0604020202020204" pitchFamily="34" charset="0"/>
                <a:cs typeface="+mj-cs"/>
              </a:rPr>
              <a:t> +</a:t>
            </a:r>
            <a:r>
              <a:rPr lang="or-IN" sz="2800" b="1" dirty="0">
                <a:latin typeface="Nirmala UI" panose="020B0502040204020203" pitchFamily="34" charset="0"/>
                <a:ea typeface="Arial" panose="020B0604020202020204" pitchFamily="34" charset="0"/>
                <a:cs typeface="+mj-cs"/>
              </a:rPr>
              <a:t>ତୁ</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ବିପ୍ରଶରୀରସ୍ତୁ –</a:t>
            </a:r>
            <a:r>
              <a:rPr lang="or-IN" sz="2400" b="1" dirty="0">
                <a:ea typeface="Arial" panose="020B0604020202020204" pitchFamily="34" charset="0"/>
                <a:cs typeface="+mj-cs"/>
              </a:rPr>
              <a:t>ଯେହେତୁ ସମଗ୍ର ସୃଷ୍ଟିରେ ଈଶ୍ଵର ବିଦ୍ୟମାନ</a:t>
            </a:r>
            <a:r>
              <a:rPr lang="en-IN" sz="24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ତେଣୁ ସେ ହିଁ      </a:t>
            </a:r>
          </a:p>
          <a:p>
            <a:pPr>
              <a:lnSpc>
                <a:spcPct val="150000"/>
              </a:lnSpc>
            </a:pPr>
            <a:r>
              <a:rPr lang="or-IN" sz="2400" b="1" dirty="0">
                <a:latin typeface="Nirmala UI" panose="020B0502040204020203" pitchFamily="34" charset="0"/>
                <a:ea typeface="Arial" panose="020B0604020202020204" pitchFamily="34" charset="0"/>
                <a:cs typeface="+mj-cs"/>
              </a:rPr>
              <a:t>                                                      ସମସ୍ତଙ୍କ ଶରୀରରେ ଅଛନ୍ତି ।</a:t>
            </a:r>
          </a:p>
          <a:p>
            <a:r>
              <a:rPr lang="or-IN" sz="2800" b="1" dirty="0">
                <a:latin typeface="Nirmala UI" panose="020B0502040204020203" pitchFamily="34" charset="0"/>
                <a:ea typeface="Arial" panose="020B0604020202020204" pitchFamily="34" charset="0"/>
                <a:cs typeface="+mj-cs"/>
              </a:rPr>
              <a:t>ଭୁଂକ୍ତେ</a:t>
            </a:r>
            <a:r>
              <a:rPr lang="en-IN" sz="32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ଭୋଗକରନ୍ତି ବା ଖାଆନ୍ତି </a:t>
            </a:r>
            <a:endParaRPr lang="or-IN" sz="2400" b="1" dirty="0">
              <a:ea typeface="Arial" panose="020B0604020202020204" pitchFamily="34" charset="0"/>
              <a:cs typeface="+mj-cs"/>
            </a:endParaRPr>
          </a:p>
          <a:p>
            <a:r>
              <a:rPr lang="or-IN" sz="2800" b="1" dirty="0">
                <a:ea typeface="Arial" panose="020B0604020202020204" pitchFamily="34" charset="0"/>
                <a:cs typeface="+mj-cs"/>
              </a:rPr>
              <a:t>ଭୋଜୟତେ</a:t>
            </a:r>
            <a:r>
              <a:rPr lang="en-IN" sz="2800" b="1" dirty="0">
                <a:latin typeface="Nirmala UI" panose="020B0502040204020203" pitchFamily="34" charset="0"/>
                <a:ea typeface="Arial" panose="020B0604020202020204" pitchFamily="34" charset="0"/>
                <a:cs typeface="+mj-cs"/>
              </a:rPr>
              <a:t> – </a:t>
            </a:r>
            <a:r>
              <a:rPr lang="or-IN" sz="2400" b="1" dirty="0">
                <a:latin typeface="Nirmala UI" panose="020B0502040204020203" pitchFamily="34" charset="0"/>
                <a:ea typeface="Arial" panose="020B0604020202020204" pitchFamily="34" charset="0"/>
                <a:cs typeface="+mj-cs"/>
              </a:rPr>
              <a:t>ଖୁଆଉଛନ୍ତି </a:t>
            </a:r>
            <a:endParaRPr lang="en-IN" sz="2800" b="1" dirty="0">
              <a:latin typeface="Nirmala UI" panose="020B0502040204020203" pitchFamily="34" charset="0"/>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628" y="1384004"/>
            <a:ext cx="3147128" cy="2955767"/>
          </a:xfrm>
          <a:prstGeom prst="rect">
            <a:avLst/>
          </a:prstGeom>
        </p:spPr>
      </p:pic>
    </p:spTree>
    <p:extLst>
      <p:ext uri="{BB962C8B-B14F-4D97-AF65-F5344CB8AC3E}">
        <p14:creationId xmlns:p14="http://schemas.microsoft.com/office/powerpoint/2010/main" val="377849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690"/>
          </a:xfrm>
          <a:prstGeom prst="rect">
            <a:avLst/>
          </a:prstGeom>
        </p:spPr>
      </p:pic>
      <p:sp>
        <p:nvSpPr>
          <p:cNvPr id="3" name="TextBox 2"/>
          <p:cNvSpPr txBox="1"/>
          <p:nvPr/>
        </p:nvSpPr>
        <p:spPr>
          <a:xfrm>
            <a:off x="232760" y="269547"/>
            <a:ext cx="10871200" cy="2400657"/>
          </a:xfrm>
          <a:prstGeom prst="rect">
            <a:avLst/>
          </a:prstGeom>
          <a:noFill/>
        </p:spPr>
        <p:txBody>
          <a:bodyPr wrap="square" rtlCol="0">
            <a:spAutoFit/>
          </a:bodyPr>
          <a:lstStyle/>
          <a:p>
            <a:pPr algn="just">
              <a:lnSpc>
                <a:spcPct val="150000"/>
              </a:lnSpc>
            </a:pPr>
            <a:r>
              <a:rPr lang="or-IN" sz="2000" b="1" dirty="0">
                <a:latin typeface="Nirmala UI" panose="020B0502040204020203" pitchFamily="34" charset="0"/>
                <a:ea typeface="Arial" panose="020B0604020202020204" pitchFamily="34" charset="0"/>
                <a:cs typeface="Nirmala UI" panose="020B0502040204020203" pitchFamily="34" charset="0"/>
              </a:rPr>
              <a:t>ଏହି ସ୍ତୋତ୍ରରୁ ତୁମେ କ</a:t>
            </a:r>
            <a:r>
              <a:rPr lang="en-IN" sz="2000" b="1" dirty="0">
                <a:latin typeface="Nirmala UI" panose="020B0502040204020203" pitchFamily="34" charset="0"/>
                <a:ea typeface="Arial" panose="020B0604020202020204" pitchFamily="34" charset="0"/>
                <a:cs typeface="Nirmala UI" panose="020B0502040204020203" pitchFamily="34" charset="0"/>
              </a:rPr>
              <a:t>’</a:t>
            </a:r>
            <a:r>
              <a:rPr lang="or-IN" sz="2000" b="1" dirty="0">
                <a:latin typeface="Nirmala UI" panose="020B0502040204020203" pitchFamily="34" charset="0"/>
                <a:ea typeface="Arial" panose="020B0604020202020204" pitchFamily="34" charset="0"/>
                <a:cs typeface="Nirmala UI" panose="020B0502040204020203" pitchFamily="34" charset="0"/>
              </a:rPr>
              <a:t>ଣ ବୁଝୁଛ</a:t>
            </a:r>
            <a:r>
              <a:rPr lang="en-IN" sz="2000" b="1" dirty="0">
                <a:latin typeface="Nirmala UI" panose="020B0502040204020203" pitchFamily="34" charset="0"/>
                <a:ea typeface="Arial" panose="020B0604020202020204" pitchFamily="34" charset="0"/>
                <a:cs typeface="Nirmala UI" panose="020B0502040204020203" pitchFamily="34" charset="0"/>
              </a:rPr>
              <a:t> ? </a:t>
            </a:r>
            <a:endParaRPr lang="or-IN" sz="2000" b="1" dirty="0">
              <a:latin typeface="Nirmala UI" panose="020B0502040204020203" pitchFamily="34" charset="0"/>
              <a:ea typeface="Arial" panose="020B0604020202020204" pitchFamily="34" charset="0"/>
              <a:cs typeface="Nirmala UI" panose="020B0502040204020203" pitchFamily="34" charset="0"/>
            </a:endParaRPr>
          </a:p>
          <a:p>
            <a:pPr algn="just">
              <a:lnSpc>
                <a:spcPct val="150000"/>
              </a:lnSpc>
            </a:pPr>
            <a:r>
              <a:rPr lang="en-IN" sz="2000" b="1" dirty="0">
                <a:latin typeface="Nirmala UI" panose="020B0502040204020203" pitchFamily="34" charset="0"/>
                <a:ea typeface="Arial" panose="020B0604020202020204" pitchFamily="34" charset="0"/>
                <a:cs typeface="Nirmala UI" panose="020B0502040204020203" pitchFamily="34" charset="0"/>
              </a:rPr>
              <a:t>( </a:t>
            </a:r>
            <a:r>
              <a:rPr lang="or-IN" sz="2000" b="1" dirty="0">
                <a:latin typeface="Nirmala UI" panose="020B0502040204020203" pitchFamily="34" charset="0"/>
                <a:ea typeface="Arial" panose="020B0604020202020204" pitchFamily="34" charset="0"/>
                <a:cs typeface="Nirmala UI" panose="020B0502040204020203" pitchFamily="34" charset="0"/>
              </a:rPr>
              <a:t>କହି ନ ପାରିଲେ ଗୁରୁ କହିବେ ଓ ଏହାପରେ ଏକ କାଗଜରେ ଲେଖିଥିବା ସ୍ତୋତ୍ର ଓ ତା</a:t>
            </a:r>
            <a:r>
              <a:rPr lang="en-IN" sz="2000" b="1" dirty="0">
                <a:latin typeface="Nirmala UI" panose="020B0502040204020203" pitchFamily="34" charset="0"/>
                <a:ea typeface="Arial" panose="020B0604020202020204" pitchFamily="34" charset="0"/>
                <a:cs typeface="Nirmala UI" panose="020B0502040204020203" pitchFamily="34" charset="0"/>
              </a:rPr>
              <a:t>’</a:t>
            </a:r>
            <a:r>
              <a:rPr lang="or-IN" sz="2000" b="1" dirty="0">
                <a:latin typeface="Nirmala UI" panose="020B0502040204020203" pitchFamily="34" charset="0"/>
                <a:ea typeface="Arial" panose="020B0604020202020204" pitchFamily="34" charset="0"/>
                <a:cs typeface="Nirmala UI" panose="020B0502040204020203" pitchFamily="34" charset="0"/>
              </a:rPr>
              <a:t>ର ମୋଟାମୋଟି ଅର୍ଥ ପ୍ରତ୍ୟେକ ପିଲାଙ୍କୁ ଦେବେ</a:t>
            </a:r>
            <a:r>
              <a:rPr lang="en-IN" sz="2000" b="1" dirty="0">
                <a:latin typeface="Nirmala UI" panose="020B0502040204020203" pitchFamily="34" charset="0"/>
                <a:ea typeface="Arial" panose="020B0604020202020204" pitchFamily="34" charset="0"/>
                <a:cs typeface="Nirmala UI" panose="020B0502040204020203" pitchFamily="34" charset="0"/>
              </a:rPr>
              <a:t> ) </a:t>
            </a:r>
            <a:r>
              <a:rPr lang="hi-IN" sz="2000" b="1" dirty="0">
                <a:latin typeface="Nirmala UI" panose="020B0502040204020203" pitchFamily="34" charset="0"/>
                <a:ea typeface="Arial" panose="020B0604020202020204" pitchFamily="34" charset="0"/>
                <a:cs typeface="Nirmala UI" panose="020B0502040204020203" pitchFamily="34" charset="0"/>
              </a:rPr>
              <a:t>। </a:t>
            </a:r>
            <a:r>
              <a:rPr lang="en-IN" sz="2000" b="1" dirty="0">
                <a:latin typeface="Nirmala UI" panose="020B0502040204020203" pitchFamily="34" charset="0"/>
                <a:ea typeface="Arial" panose="020B0604020202020204" pitchFamily="34" charset="0"/>
                <a:cs typeface="Nirmala UI" panose="020B0502040204020203" pitchFamily="34" charset="0"/>
              </a:rPr>
              <a:t> </a:t>
            </a:r>
            <a:endParaRPr lang="or-IN" sz="2000" b="1" dirty="0">
              <a:latin typeface="Nirmala UI" panose="020B0502040204020203" pitchFamily="34" charset="0"/>
              <a:ea typeface="Arial" panose="020B0604020202020204" pitchFamily="34" charset="0"/>
              <a:cs typeface="Nirmala UI" panose="020B0502040204020203" pitchFamily="34" charset="0"/>
            </a:endParaRPr>
          </a:p>
          <a:p>
            <a:pPr algn="just">
              <a:lnSpc>
                <a:spcPct val="150000"/>
              </a:lnSpc>
            </a:pPr>
            <a:r>
              <a:rPr lang="en-IN" sz="2000" b="1" dirty="0">
                <a:latin typeface="Nirmala UI" panose="020B0502040204020203" pitchFamily="34" charset="0"/>
                <a:ea typeface="Arial" panose="020B0604020202020204" pitchFamily="34" charset="0"/>
                <a:cs typeface="Nirmala UI" panose="020B0502040204020203" pitchFamily="34" charset="0"/>
              </a:rPr>
              <a:t>( </a:t>
            </a:r>
            <a:r>
              <a:rPr lang="or-IN" sz="2000" b="1" dirty="0">
                <a:latin typeface="Nirmala UI" panose="020B0502040204020203" pitchFamily="34" charset="0"/>
                <a:ea typeface="Arial" panose="020B0604020202020204" pitchFamily="34" charset="0"/>
                <a:cs typeface="Nirmala UI" panose="020B0502040204020203" pitchFamily="34" charset="0"/>
              </a:rPr>
              <a:t>ପିଲାମାନେ କହି ନ ପାରିଲେ ଗୁରୁ ନିମ୍ନ ଉପାୟରେ ବୁଝାଇବେ।</a:t>
            </a:r>
            <a:r>
              <a:rPr lang="en-IN" sz="2000" b="1" dirty="0">
                <a:latin typeface="Nirmala UI" panose="020B0502040204020203" pitchFamily="34" charset="0"/>
                <a:ea typeface="Arial" panose="020B0604020202020204" pitchFamily="34" charset="0"/>
                <a:cs typeface="Nirmala UI" panose="020B0502040204020203" pitchFamily="34" charset="0"/>
              </a:rPr>
              <a:t> )</a:t>
            </a:r>
            <a:endParaRPr lang="or-IN" sz="2000" b="1" dirty="0">
              <a:latin typeface="Nirmala UI" panose="020B0502040204020203" pitchFamily="34" charset="0"/>
              <a:ea typeface="Arial" panose="020B0604020202020204" pitchFamily="34" charset="0"/>
              <a:cs typeface="Nirmala UI" panose="020B0502040204020203" pitchFamily="34" charset="0"/>
            </a:endParaRPr>
          </a:p>
          <a:p>
            <a:pPr algn="just">
              <a:lnSpc>
                <a:spcPct val="150000"/>
              </a:lnSpc>
            </a:pPr>
            <a:r>
              <a:rPr lang="en-IN" sz="2000" b="1" dirty="0">
                <a:latin typeface="Nirmala UI" panose="020B0502040204020203" pitchFamily="34" charset="0"/>
                <a:ea typeface="Arial" panose="020B0604020202020204" pitchFamily="34" charset="0"/>
                <a:cs typeface="Nirmala UI" panose="020B0502040204020203" pitchFamily="34" charset="0"/>
              </a:rPr>
              <a:t> </a:t>
            </a:r>
            <a:endParaRPr lang="or-IN" sz="2000" b="1" dirty="0">
              <a:latin typeface="Nirmala UI" panose="020B0502040204020203" pitchFamily="34" charset="0"/>
              <a:ea typeface="Arial" panose="020B0604020202020204" pitchFamily="34" charset="0"/>
              <a:cs typeface="Nirmala UI" panose="020B0502040204020203" pitchFamily="34" charset="0"/>
            </a:endParaRPr>
          </a:p>
        </p:txBody>
      </p:sp>
      <p:sp>
        <p:nvSpPr>
          <p:cNvPr id="4" name="TextBox 3"/>
          <p:cNvSpPr txBox="1"/>
          <p:nvPr/>
        </p:nvSpPr>
        <p:spPr>
          <a:xfrm>
            <a:off x="232760" y="2670204"/>
            <a:ext cx="11887199" cy="3847207"/>
          </a:xfrm>
          <a:prstGeom prst="rect">
            <a:avLst/>
          </a:prstGeom>
          <a:noFill/>
        </p:spPr>
        <p:txBody>
          <a:bodyPr wrap="square" rtlCol="0">
            <a:spAutoFit/>
          </a:bodyPr>
          <a:lstStyle/>
          <a:p>
            <a:pPr algn="just"/>
            <a:r>
              <a:rPr lang="or-IN" sz="2400" b="1" dirty="0">
                <a:solidFill>
                  <a:prstClr val="black"/>
                </a:solidFill>
                <a:ea typeface="Arial" panose="020B0604020202020204" pitchFamily="34" charset="0"/>
                <a:cs typeface="+mj-cs"/>
              </a:rPr>
              <a:t>ଭଗବାନ୍</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ଯେକି ଆତ୍ମା ରୂପରେ ସବୁ ପ୍ରାଣୀ ଭିତରେ ଓ ସର୍ବତ୍ର ବିଦ୍ୟମାନ</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ଯିଏ ଦିଅନ୍ତି</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ଯିଏ ଖାଦ୍ୟ ଗ୍ରହଣ କରନ୍ତି</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 ନିଜେ ଖାଦ୍ୟ</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 ସମସ୍ତ ଜଗତର ପ୍ରଭୁ</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ଯେ ସମସ୍ତଙ୍କ ଶରୀର ଭିତରେ ଅଛନ୍ତି</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ସେ ଖାଉଛନ୍ତି ଓ ଖୁଆଉଛନ୍ତି </a:t>
            </a:r>
            <a:r>
              <a:rPr lang="hi-IN" sz="2400" b="1" dirty="0">
                <a:solidFill>
                  <a:prstClr val="black"/>
                </a:solidFill>
                <a:ea typeface="Arial" panose="020B0604020202020204" pitchFamily="34" charset="0"/>
                <a:cs typeface="+mj-cs"/>
              </a:rPr>
              <a:t>। </a:t>
            </a:r>
            <a:endParaRPr lang="or-IN" sz="2400" b="1" dirty="0">
              <a:solidFill>
                <a:prstClr val="black"/>
              </a:solidFill>
              <a:ea typeface="Arial" panose="020B0604020202020204" pitchFamily="34" charset="0"/>
              <a:cs typeface="+mj-cs"/>
            </a:endParaRPr>
          </a:p>
          <a:p>
            <a:pPr algn="just"/>
            <a:endParaRPr lang="or-IN" sz="2800" b="1" dirty="0">
              <a:solidFill>
                <a:prstClr val="black"/>
              </a:solidFill>
              <a:ea typeface="Arial" panose="020B0604020202020204" pitchFamily="34" charset="0"/>
              <a:cs typeface="+mj-cs"/>
            </a:endParaRPr>
          </a:p>
          <a:p>
            <a:pPr algn="just"/>
            <a:r>
              <a:rPr lang="en-US" sz="2400" b="1" dirty="0">
                <a:solidFill>
                  <a:prstClr val="black"/>
                </a:solidFill>
                <a:ea typeface="Arial" panose="020B0604020202020204" pitchFamily="34" charset="0"/>
                <a:cs typeface="+mj-cs"/>
              </a:rPr>
              <a:t>                                                        </a:t>
            </a:r>
            <a:r>
              <a:rPr lang="or-IN" sz="2400" b="1" dirty="0">
                <a:solidFill>
                  <a:prstClr val="black"/>
                </a:solidFill>
                <a:ea typeface="Arial" panose="020B0604020202020204" pitchFamily="34" charset="0"/>
                <a:cs typeface="+mj-cs"/>
              </a:rPr>
              <a:t>ଦିଅନ୍ତି ହରି</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ଖାଆନ୍ତି ହରି</a:t>
            </a:r>
            <a:r>
              <a:rPr lang="en-IN" sz="2400" b="1" dirty="0">
                <a:solidFill>
                  <a:prstClr val="black"/>
                </a:solidFill>
                <a:latin typeface="Nirmala UI" panose="020B0502040204020203" pitchFamily="34" charset="0"/>
                <a:ea typeface="Arial" panose="020B0604020202020204" pitchFamily="34" charset="0"/>
                <a:cs typeface="+mj-cs"/>
              </a:rPr>
              <a:t> ,</a:t>
            </a:r>
            <a:endParaRPr lang="or-IN" sz="2400" b="1" dirty="0">
              <a:solidFill>
                <a:prstClr val="black"/>
              </a:solidFill>
              <a:latin typeface="Nirmala UI" panose="020B0502040204020203" pitchFamily="34" charset="0"/>
              <a:ea typeface="Arial" panose="020B0604020202020204" pitchFamily="34" charset="0"/>
              <a:cs typeface="+mj-cs"/>
            </a:endParaRPr>
          </a:p>
          <a:p>
            <a:pPr algn="just"/>
            <a:r>
              <a:rPr lang="en-US" sz="2400" b="1" dirty="0">
                <a:solidFill>
                  <a:prstClr val="black"/>
                </a:solidFill>
                <a:latin typeface="Nirmala UI" panose="020B0502040204020203" pitchFamily="34" charset="0"/>
                <a:ea typeface="Arial" panose="020B0604020202020204" pitchFamily="34" charset="0"/>
                <a:cs typeface="+mj-cs"/>
              </a:rPr>
              <a:t>                                             </a:t>
            </a:r>
            <a:r>
              <a:rPr lang="or-IN" sz="2400" b="1" dirty="0">
                <a:solidFill>
                  <a:prstClr val="black"/>
                </a:solidFill>
                <a:latin typeface="Nirmala UI" panose="020B0502040204020203" pitchFamily="34" charset="0"/>
                <a:ea typeface="Arial" panose="020B0604020202020204" pitchFamily="34" charset="0"/>
                <a:cs typeface="+mj-cs"/>
              </a:rPr>
              <a:t>ଅନ୍ନ ବି ହରି</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ଶରୀର ହରି</a:t>
            </a:r>
            <a:r>
              <a:rPr lang="en-IN" sz="2400" b="1" dirty="0">
                <a:solidFill>
                  <a:prstClr val="black"/>
                </a:solidFill>
                <a:latin typeface="Nirmala UI" panose="020B0502040204020203" pitchFamily="34" charset="0"/>
                <a:ea typeface="Arial" panose="020B0604020202020204" pitchFamily="34" charset="0"/>
                <a:cs typeface="+mj-cs"/>
              </a:rPr>
              <a:t> , </a:t>
            </a:r>
            <a:endParaRPr lang="or-IN" sz="2400" b="1" dirty="0">
              <a:solidFill>
                <a:prstClr val="black"/>
              </a:solidFill>
              <a:latin typeface="Nirmala UI" panose="020B0502040204020203" pitchFamily="34" charset="0"/>
              <a:ea typeface="Arial" panose="020B0604020202020204" pitchFamily="34" charset="0"/>
              <a:cs typeface="+mj-cs"/>
            </a:endParaRPr>
          </a:p>
          <a:p>
            <a:pPr algn="just"/>
            <a:r>
              <a:rPr lang="en-US" sz="2400" b="1" dirty="0">
                <a:solidFill>
                  <a:prstClr val="black"/>
                </a:solidFill>
                <a:latin typeface="Nirmala UI" panose="020B0502040204020203" pitchFamily="34" charset="0"/>
                <a:ea typeface="Arial" panose="020B0604020202020204" pitchFamily="34" charset="0"/>
                <a:cs typeface="+mj-cs"/>
              </a:rPr>
              <a:t>                                             </a:t>
            </a:r>
            <a:r>
              <a:rPr lang="or-IN" sz="2400" b="1" dirty="0">
                <a:solidFill>
                  <a:prstClr val="black"/>
                </a:solidFill>
                <a:latin typeface="Nirmala UI" panose="020B0502040204020203" pitchFamily="34" charset="0"/>
                <a:ea typeface="Arial" panose="020B0604020202020204" pitchFamily="34" charset="0"/>
                <a:cs typeface="+mj-cs"/>
              </a:rPr>
              <a:t>ହରି ଖୁଆନ୍ତି</a:t>
            </a:r>
            <a:r>
              <a:rPr lang="en-IN" sz="2400" b="1" dirty="0">
                <a:solidFill>
                  <a:prstClr val="black"/>
                </a:solidFill>
                <a:latin typeface="Nirmala UI" panose="020B0502040204020203" pitchFamily="34" charset="0"/>
                <a:ea typeface="Arial" panose="020B0604020202020204" pitchFamily="34" charset="0"/>
                <a:cs typeface="+mj-cs"/>
              </a:rPr>
              <a:t> , </a:t>
            </a:r>
            <a:r>
              <a:rPr lang="or-IN" sz="2400" b="1" dirty="0">
                <a:solidFill>
                  <a:prstClr val="black"/>
                </a:solidFill>
                <a:latin typeface="Nirmala UI" panose="020B0502040204020203" pitchFamily="34" charset="0"/>
                <a:ea typeface="Arial" panose="020B0604020202020204" pitchFamily="34" charset="0"/>
                <a:cs typeface="+mj-cs"/>
              </a:rPr>
              <a:t>ସବୁଠି ଥା</a:t>
            </a:r>
            <a:r>
              <a:rPr lang="en-IN" sz="2400" b="1" dirty="0">
                <a:solidFill>
                  <a:prstClr val="black"/>
                </a:solidFill>
                <a:latin typeface="Nirmala UI" panose="020B0502040204020203" pitchFamily="34" charset="0"/>
                <a:ea typeface="Arial" panose="020B0604020202020204" pitchFamily="34" charset="0"/>
                <a:cs typeface="+mj-cs"/>
              </a:rPr>
              <a:t>’</a:t>
            </a:r>
            <a:r>
              <a:rPr lang="or-IN" sz="2400" b="1" dirty="0">
                <a:solidFill>
                  <a:prstClr val="black"/>
                </a:solidFill>
                <a:latin typeface="Nirmala UI" panose="020B0502040204020203" pitchFamily="34" charset="0"/>
                <a:ea typeface="Arial" panose="020B0604020202020204" pitchFamily="34" charset="0"/>
                <a:cs typeface="+mj-cs"/>
              </a:rPr>
              <a:t>ନ୍ତି</a:t>
            </a:r>
            <a:r>
              <a:rPr lang="en-IN" sz="2400" b="1" dirty="0">
                <a:solidFill>
                  <a:prstClr val="black"/>
                </a:solidFill>
                <a:latin typeface="Nirmala UI" panose="020B0502040204020203" pitchFamily="34" charset="0"/>
                <a:ea typeface="Arial" panose="020B0604020202020204" pitchFamily="34" charset="0"/>
                <a:cs typeface="+mj-cs"/>
              </a:rPr>
              <a:t> , </a:t>
            </a:r>
            <a:endParaRPr lang="or-IN" sz="2400" b="1" dirty="0">
              <a:solidFill>
                <a:prstClr val="black"/>
              </a:solidFill>
              <a:latin typeface="Nirmala UI" panose="020B0502040204020203" pitchFamily="34" charset="0"/>
              <a:ea typeface="Arial" panose="020B0604020202020204" pitchFamily="34" charset="0"/>
              <a:cs typeface="+mj-cs"/>
            </a:endParaRPr>
          </a:p>
          <a:p>
            <a:pPr algn="just"/>
            <a:r>
              <a:rPr lang="en-US" sz="2400" b="1" dirty="0">
                <a:solidFill>
                  <a:prstClr val="black"/>
                </a:solidFill>
                <a:latin typeface="Nirmala UI" panose="020B0502040204020203" pitchFamily="34" charset="0"/>
                <a:ea typeface="Arial" panose="020B0604020202020204" pitchFamily="34" charset="0"/>
                <a:cs typeface="+mj-cs"/>
              </a:rPr>
              <a:t>                                             </a:t>
            </a:r>
            <a:r>
              <a:rPr lang="or-IN" sz="2400" b="1" dirty="0">
                <a:solidFill>
                  <a:prstClr val="black"/>
                </a:solidFill>
                <a:latin typeface="Nirmala UI" panose="020B0502040204020203" pitchFamily="34" charset="0"/>
                <a:ea typeface="Arial" panose="020B0604020202020204" pitchFamily="34" charset="0"/>
                <a:cs typeface="+mj-cs"/>
              </a:rPr>
              <a:t>ପ୍ରାଣୀମାନଙ୍କର ପ୍ରଭୁ ଅଟନ୍ତି </a:t>
            </a:r>
            <a:r>
              <a:rPr lang="hi-IN" sz="2400" b="1" dirty="0">
                <a:solidFill>
                  <a:prstClr val="black"/>
                </a:solidFill>
                <a:ea typeface="Arial" panose="020B0604020202020204" pitchFamily="34" charset="0"/>
                <a:cs typeface="+mj-cs"/>
              </a:rPr>
              <a:t>।</a:t>
            </a:r>
            <a:r>
              <a:rPr lang="or-IN" sz="3600" b="1" dirty="0">
                <a:solidFill>
                  <a:srgbClr val="C00000"/>
                </a:solidFill>
                <a:latin typeface="Nirmala UI" panose="020B0502040204020203" pitchFamily="34" charset="0"/>
                <a:cs typeface="+mj-cs"/>
              </a:rPr>
              <a:t> </a:t>
            </a:r>
          </a:p>
          <a:p>
            <a:endParaRPr lang="or-IN" sz="3200" b="1"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1565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80663"/>
          </a:xfrm>
          <a:prstGeom prst="rect">
            <a:avLst/>
          </a:prstGeom>
        </p:spPr>
      </p:pic>
      <p:sp>
        <p:nvSpPr>
          <p:cNvPr id="3" name="TextBox 2">
            <a:extLst>
              <a:ext uri="{FF2B5EF4-FFF2-40B4-BE49-F238E27FC236}">
                <a16:creationId xmlns:a16="http://schemas.microsoft.com/office/drawing/2014/main" id="{5B39381C-15C5-4AD1-A890-B3DE2FFFF570}"/>
              </a:ext>
            </a:extLst>
          </p:cNvPr>
          <p:cNvSpPr txBox="1"/>
          <p:nvPr/>
        </p:nvSpPr>
        <p:spPr>
          <a:xfrm>
            <a:off x="411207" y="152689"/>
            <a:ext cx="3385042" cy="769441"/>
          </a:xfrm>
          <a:prstGeom prst="rect">
            <a:avLst/>
          </a:prstGeom>
          <a:noFill/>
        </p:spPr>
        <p:txBody>
          <a:bodyPr wrap="square" rtlCol="0">
            <a:spAutoFit/>
          </a:bodyPr>
          <a:lstStyle/>
          <a:p>
            <a:r>
              <a:rPr lang="or-IN" sz="4400" b="1" dirty="0">
                <a:solidFill>
                  <a:schemeClr val="accent2">
                    <a:lumMod val="75000"/>
                  </a:schemeClr>
                </a:solidFill>
                <a:latin typeface="Nirmala UI" panose="020B0502040204020203" pitchFamily="34" charset="0"/>
                <a:cs typeface="Nirmala UI" panose="020B0502040204020203" pitchFamily="34" charset="0"/>
              </a:rPr>
              <a:t>୨)ଗଳ୍ପ କଥନ:- </a:t>
            </a:r>
            <a:endParaRPr lang="en-US" sz="4400" b="1" dirty="0">
              <a:solidFill>
                <a:schemeClr val="accent2">
                  <a:lumMod val="75000"/>
                </a:schemeClr>
              </a:solidFill>
              <a:latin typeface="Nirmala UI" panose="020B0502040204020203" pitchFamily="34" charset="0"/>
              <a:cs typeface="Nirmala UI" panose="020B0502040204020203" pitchFamily="34" charset="0"/>
            </a:endParaRPr>
          </a:p>
        </p:txBody>
      </p:sp>
      <p:sp>
        <p:nvSpPr>
          <p:cNvPr id="4" name="TextBox 3">
            <a:extLst>
              <a:ext uri="{FF2B5EF4-FFF2-40B4-BE49-F238E27FC236}">
                <a16:creationId xmlns:a16="http://schemas.microsoft.com/office/drawing/2014/main" id="{1A1C848F-8142-4C52-8AB8-218556C1D545}"/>
              </a:ext>
            </a:extLst>
          </p:cNvPr>
          <p:cNvSpPr txBox="1"/>
          <p:nvPr/>
        </p:nvSpPr>
        <p:spPr>
          <a:xfrm>
            <a:off x="411207" y="886317"/>
            <a:ext cx="11475262" cy="5309146"/>
          </a:xfrm>
          <a:prstGeom prst="rect">
            <a:avLst/>
          </a:prstGeom>
          <a:noFill/>
        </p:spPr>
        <p:txBody>
          <a:bodyPr wrap="square" rtlCol="0">
            <a:spAutoFit/>
          </a:bodyPr>
          <a:lstStyle/>
          <a:p>
            <a:pPr algn="just">
              <a:lnSpc>
                <a:spcPct val="150000"/>
              </a:lnSpc>
            </a:pPr>
            <a:r>
              <a:rPr lang="or-IN" sz="1700" b="1" dirty="0">
                <a:solidFill>
                  <a:srgbClr val="00B050"/>
                </a:solidFill>
                <a:latin typeface="Nirmala UI" panose="020B0502040204020203" pitchFamily="34" charset="0"/>
                <a:ea typeface="Arial" panose="020B0604020202020204" pitchFamily="34" charset="0"/>
                <a:cs typeface="Nirmala UI" panose="020B0502040204020203" pitchFamily="34" charset="0"/>
              </a:rPr>
              <a:t>        </a:t>
            </a:r>
          </a:p>
          <a:p>
            <a:pPr algn="just">
              <a:lnSpc>
                <a:spcPct val="150000"/>
              </a:lnSpc>
            </a:pPr>
            <a:r>
              <a:rPr lang="or-IN" sz="1700" b="1" dirty="0">
                <a:solidFill>
                  <a:srgbClr val="00B050"/>
                </a:solidFill>
                <a:latin typeface="Nirmala UI" panose="020B0502040204020203" pitchFamily="34" charset="0"/>
                <a:ea typeface="Arial" panose="020B0604020202020204" pitchFamily="34" charset="0"/>
                <a:cs typeface="Nirmala UI" panose="020B0502040204020203" pitchFamily="34" charset="0"/>
              </a:rPr>
              <a:t>କ)</a:t>
            </a:r>
            <a:r>
              <a:rPr lang="en-US" sz="1700" b="1" dirty="0">
                <a:solidFill>
                  <a:srgbClr val="00B050"/>
                </a:solidFill>
                <a:latin typeface="Nirmala UI" panose="020B0502040204020203" pitchFamily="34" charset="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 ଜଣେ </a:t>
            </a:r>
            <a:r>
              <a:rPr lang="or-IN" sz="1600" dirty="0">
                <a:solidFill>
                  <a:prstClr val="black"/>
                </a:solidFill>
                <a:latin typeface="Nirmala UI" panose="020B0502040204020203" pitchFamily="34" charset="0"/>
                <a:ea typeface="Arial" panose="020B0604020202020204" pitchFamily="34" charset="0"/>
              </a:rPr>
              <a:t>ସନ୍ନ୍ୟାସୀ</a:t>
            </a:r>
            <a:r>
              <a:rPr lang="or-IN" sz="1600" dirty="0">
                <a:ea typeface="Arial" panose="020B0604020202020204" pitchFamily="34" charset="0"/>
                <a:cs typeface="Nirmala UI" panose="020B0502040204020203" pitchFamily="34" charset="0"/>
              </a:rPr>
              <a:t> ଖୁବ୍ ଭୋକିଲା ଥିଲେ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ଖରାରେ ତାଙ୍କର ମୁଣ୍ଡ ବୁଲାଇ ଦେଉଥାଏ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କେଉଁଠି ଖାଇବାକୁ ନପାଇ ଭୋକରେ ଥିବାବେଳେ ଦେଖିଲେ ଦୁଇଜଣ ବ୍ରାହ୍ମଣ ଭୋଜନକରି ଫେରୁଛନ୍ତି</a:t>
            </a:r>
            <a:r>
              <a:rPr lang="en-IN" sz="1600" dirty="0">
                <a:latin typeface="Nirmala UI" panose="020B0502040204020203" pitchFamily="34" charset="0"/>
                <a:ea typeface="Arial" panose="020B0604020202020204" pitchFamily="34" charset="0"/>
              </a:rPr>
              <a:t> , </a:t>
            </a:r>
            <a:r>
              <a:rPr lang="or-IN" sz="1600" dirty="0">
                <a:latin typeface="Nirmala UI" panose="020B0502040204020203" pitchFamily="34" charset="0"/>
                <a:ea typeface="Arial" panose="020B0604020202020204" pitchFamily="34" charset="0"/>
              </a:rPr>
              <a:t>ଆଗରେ ଜଣେ ଦାତା ଖାଇବାକୁ ଦେଉଛନ୍ତି ବୋଲି ଜାଣି ସଙ୍ଗେ ସଙ୍ଗେ ସନ୍ନ୍ୟାସୀ ସେ ଜାଗାକୁ ଗଲେ </a:t>
            </a:r>
            <a:r>
              <a:rPr lang="hi-IN" sz="1600" dirty="0">
                <a:ea typeface="Arial" panose="020B0604020202020204" pitchFamily="34" charset="0"/>
                <a:cs typeface="Nirmala UI" panose="020B0502040204020203" pitchFamily="34" charset="0"/>
              </a:rPr>
              <a:t>।</a:t>
            </a:r>
            <a:r>
              <a:rPr lang="or-IN" sz="1600" dirty="0">
                <a:solidFill>
                  <a:prstClr val="black"/>
                </a:solidFill>
                <a:latin typeface="Nirmala UI" panose="020B0502040204020203" pitchFamily="34" charset="0"/>
                <a:ea typeface="Arial" panose="020B0604020202020204" pitchFamily="34" charset="0"/>
              </a:rPr>
              <a:t> ସନ୍ନ୍ୟାସୀ</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ତ ଈଶ୍ଵର ସ୍ବରୂପ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ମାଲିକ ଜଣକ </a:t>
            </a:r>
            <a:r>
              <a:rPr lang="or-IN" sz="1600" dirty="0">
                <a:solidFill>
                  <a:prstClr val="black"/>
                </a:solidFill>
                <a:latin typeface="Nirmala UI" panose="020B0502040204020203" pitchFamily="34" charset="0"/>
                <a:ea typeface="Arial" panose="020B0604020202020204" pitchFamily="34" charset="0"/>
              </a:rPr>
              <a:t>ସନ୍ନ୍ୟାସୀ</a:t>
            </a:r>
            <a:r>
              <a:rPr lang="or-IN" sz="1600" dirty="0">
                <a:ea typeface="Arial" panose="020B0604020202020204" pitchFamily="34" charset="0"/>
                <a:cs typeface="Nirmala UI" panose="020B0502040204020203" pitchFamily="34" charset="0"/>
              </a:rPr>
              <a:t>ଙ୍କୁ ଦେଖି ଘରକୁ ପାଛୋଟି ନେଲେ</a:t>
            </a:r>
            <a:r>
              <a:rPr lang="en-IN" sz="1600" dirty="0">
                <a:latin typeface="Nirmala UI" panose="020B0502040204020203" pitchFamily="34" charset="0"/>
                <a:ea typeface="Arial" panose="020B0604020202020204" pitchFamily="34" charset="0"/>
              </a:rPr>
              <a:t> , </a:t>
            </a:r>
            <a:r>
              <a:rPr lang="or-IN" sz="1600" dirty="0">
                <a:latin typeface="Nirmala UI" panose="020B0502040204020203" pitchFamily="34" charset="0"/>
                <a:ea typeface="Arial" panose="020B0604020202020204" pitchFamily="34" charset="0"/>
              </a:rPr>
              <a:t>ପାଦ ଧୋଇଦେଲେ</a:t>
            </a:r>
            <a:r>
              <a:rPr lang="en-IN" sz="1600" dirty="0">
                <a:latin typeface="Nirmala UI" panose="020B0502040204020203" pitchFamily="34" charset="0"/>
                <a:ea typeface="Arial" panose="020B0604020202020204" pitchFamily="34" charset="0"/>
              </a:rPr>
              <a:t> , </a:t>
            </a:r>
            <a:r>
              <a:rPr lang="or-IN" sz="1600" dirty="0">
                <a:latin typeface="Nirmala UI" panose="020B0502040204020203" pitchFamily="34" charset="0"/>
                <a:ea typeface="Arial" panose="020B0604020202020204" pitchFamily="34" charset="0"/>
              </a:rPr>
              <a:t>ଖାଦ୍ୟ ଗ୍ରହଣ କରିବାପାଇଁ ଅନୁରୋଧ କଲେ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ବହୁତ ଧନୀଘର</a:t>
            </a:r>
            <a:r>
              <a:rPr lang="en-IN" sz="1600" dirty="0">
                <a:latin typeface="Nirmala UI" panose="020B0502040204020203" pitchFamily="34" charset="0"/>
                <a:ea typeface="Arial" panose="020B0604020202020204" pitchFamily="34" charset="0"/>
              </a:rPr>
              <a:t> , </a:t>
            </a:r>
            <a:r>
              <a:rPr lang="or-IN" sz="1600" dirty="0">
                <a:latin typeface="Nirmala UI" panose="020B0502040204020203" pitchFamily="34" charset="0"/>
                <a:ea typeface="Arial" panose="020B0604020202020204" pitchFamily="34" charset="0"/>
              </a:rPr>
              <a:t>ତେଣୁ ସେ ରୂପା ବାସନରେ ଖାଦ୍ୟ ପରସିଥିଲେ </a:t>
            </a:r>
            <a:r>
              <a:rPr lang="hi-IN" sz="1600" dirty="0">
                <a:ea typeface="Arial" panose="020B0604020202020204" pitchFamily="34" charset="0"/>
                <a:cs typeface="Nirmala UI" panose="020B0502040204020203" pitchFamily="34" charset="0"/>
              </a:rPr>
              <a:t>।</a:t>
            </a:r>
            <a:r>
              <a:rPr lang="or-IN" sz="1600" dirty="0">
                <a:solidFill>
                  <a:prstClr val="black"/>
                </a:solidFill>
                <a:latin typeface="Nirmala UI" panose="020B0502040204020203" pitchFamily="34" charset="0"/>
                <a:ea typeface="Arial" panose="020B0604020202020204" pitchFamily="34" charset="0"/>
              </a:rPr>
              <a:t> ସନ୍ନ୍ୟାସୀ</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 ଜଣକ ଏତେ କ୍ଷୁଧାର୍ତ୍ତ ଥିଲେ ଯେ ଖାଦ୍ୟ ପ୍ରଭୁଙ୍କୁ ଅର୍ପଣ କରିବାକୁ ତାଙ୍କର ମନେ ପଡ଼ିଲାନାହିଁ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ଗାଉଁ ଗାଉଁ କରି ଆଗ ପେଟପୁରା ଭୋଜନ କରିଦେଲେ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ତାପରେ ସୁନ୍ଦରିଆ ଗିନାଟିଏ ଦେଖି ତାଙ୍କର ଲୋଭ ହେଲା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ସେ ତାଙ୍କ ଝୁଲା ମୁଣିରେ ଗିନାକୁ ପୁରାଇ ଆଶ୍ରମକୁ ନେଇ ଆସିଲେ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ଆଶ୍ରମର ପରିବେଶ ଶୁଦ୍ଧ</a:t>
            </a:r>
            <a:r>
              <a:rPr lang="en-IN" sz="1600" dirty="0">
                <a:latin typeface="Nirmala UI" panose="020B0502040204020203" pitchFamily="34" charset="0"/>
                <a:ea typeface="Arial" panose="020B0604020202020204" pitchFamily="34" charset="0"/>
              </a:rPr>
              <a:t> , </a:t>
            </a:r>
            <a:r>
              <a:rPr lang="or-IN" sz="1600" dirty="0">
                <a:latin typeface="Nirmala UI" panose="020B0502040204020203" pitchFamily="34" charset="0"/>
                <a:ea typeface="Arial" panose="020B0604020202020204" pitchFamily="34" charset="0"/>
              </a:rPr>
              <a:t>ନିର୍ମଳ ଥିଲା </a:t>
            </a:r>
            <a:r>
              <a:rPr lang="hi-IN" sz="1600" dirty="0">
                <a:ea typeface="Arial" panose="020B0604020202020204" pitchFamily="34" charset="0"/>
                <a:cs typeface="Nirmala UI" panose="020B0502040204020203" pitchFamily="34" charset="0"/>
              </a:rPr>
              <a:t>।</a:t>
            </a:r>
            <a:r>
              <a:rPr lang="or-IN" sz="1600" dirty="0">
                <a:solidFill>
                  <a:prstClr val="black"/>
                </a:solidFill>
                <a:latin typeface="Nirmala UI" panose="020B0502040204020203" pitchFamily="34" charset="0"/>
                <a:ea typeface="Arial" panose="020B0604020202020204" pitchFamily="34" charset="0"/>
              </a:rPr>
              <a:t> ସନ୍ନ୍ୟାସୀ</a:t>
            </a:r>
            <a:r>
              <a:rPr lang="or-IN" sz="1600" dirty="0">
                <a:ea typeface="Arial" panose="020B0604020202020204" pitchFamily="34" charset="0"/>
                <a:cs typeface="Nirmala UI" panose="020B0502040204020203" pitchFamily="34" charset="0"/>
              </a:rPr>
              <a:t> ଆଶ୍ରମରେ ପ୍ରବେଶ କରିବାକ୍ଷଣି ତାଙ୍କ ମନରେ ସାତ୍ତ୍ଵିକ ଭାବନା ପ୍ରବେଶ କଲା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ସେ କିପରି ଓ କାହିଁକି ରୁପା ଗିନାଟିକୁ ଚୋରି କରି ଆଣିଲେ ବୋଲି ଭାବିବାକୁ ଲାଗିଲେ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ସଙ୍ଗେ ସଙ୍ଗେ ପୁଣି ଗିନାଟି ନେଇ ମାଲିକ ପାଖରେ ପହଞ୍ଚିଲେ ଓ ସବୁକଥା କହିଲେ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କାହିଁକି ଏପରି କାର୍ଯ୍ୟ କଲେ ବୋଲି ସନ୍ନ୍ୟାସୀ ଖୁବ୍ ଅନୁତାପ କଲେ ଏବଂ ସେ ଖାଦ୍ୟସବୁ କିଏ ରାନ୍ଧିଛନ୍ତି ବୋଲି ପଚାରିଲେ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ଶେଷରେ ଜଣାଗଲା ଯେ ଜଣେ ଚୋର ଜେଲ ଦଣ୍ଡ ଭୋଗି ସାରିବାପରେ ଅଳ୍ପଦିନ ତଳେ ଫେରିଛି ଏବଂ ସେ ଲୋକ ସବୁ ରୋଷେଇ କରିଛି </a:t>
            </a:r>
            <a:r>
              <a:rPr lang="hi-IN" sz="1600" dirty="0">
                <a:ea typeface="Arial" panose="020B0604020202020204" pitchFamily="34" charset="0"/>
                <a:cs typeface="Nirmala UI" panose="020B0502040204020203" pitchFamily="34" charset="0"/>
              </a:rPr>
              <a:t>। </a:t>
            </a:r>
            <a:endParaRPr lang="or-IN" sz="1600" dirty="0">
              <a:ea typeface="Arial" panose="020B0604020202020204" pitchFamily="34" charset="0"/>
              <a:cs typeface="Nirmala UI" panose="020B0502040204020203" pitchFamily="34" charset="0"/>
            </a:endParaRPr>
          </a:p>
          <a:p>
            <a:pPr algn="just">
              <a:lnSpc>
                <a:spcPct val="150000"/>
              </a:lnSpc>
            </a:pPr>
            <a:endParaRPr lang="or-IN" sz="1600" dirty="0">
              <a:ea typeface="Arial" panose="020B0604020202020204" pitchFamily="34" charset="0"/>
              <a:cs typeface="Nirmala UI" panose="020B0502040204020203" pitchFamily="34" charset="0"/>
            </a:endParaRPr>
          </a:p>
          <a:p>
            <a:pPr algn="just">
              <a:lnSpc>
                <a:spcPct val="150000"/>
              </a:lnSpc>
            </a:pPr>
            <a:r>
              <a:rPr lang="or-IN" sz="1600" dirty="0">
                <a:ea typeface="Arial" panose="020B0604020202020204" pitchFamily="34" charset="0"/>
                <a:cs typeface="Nirmala UI" panose="020B0502040204020203" pitchFamily="34" charset="0"/>
              </a:rPr>
              <a:t>                                                                           ଦେଖିଲତ ପିଲେ ତା</a:t>
            </a:r>
            <a:r>
              <a:rPr lang="en-IN" sz="1600" dirty="0">
                <a:latin typeface="Nirmala UI" panose="020B0502040204020203" pitchFamily="34" charset="0"/>
                <a:ea typeface="Arial" panose="020B0604020202020204" pitchFamily="34" charset="0"/>
              </a:rPr>
              <a:t>’</a:t>
            </a:r>
            <a:r>
              <a:rPr lang="or-IN" sz="1600" dirty="0">
                <a:latin typeface="Nirmala UI" panose="020B0502040204020203" pitchFamily="34" charset="0"/>
                <a:ea typeface="Arial" panose="020B0604020202020204" pitchFamily="34" charset="0"/>
              </a:rPr>
              <a:t>ର ଖରାପ କର୍ମ କିପରି ଖାଦ୍ୟ ଉପରେ ପ୍ରଭାବ ପକାଇଲା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ଯଦି </a:t>
            </a:r>
            <a:r>
              <a:rPr lang="or-IN" sz="1600" dirty="0">
                <a:solidFill>
                  <a:prstClr val="black"/>
                </a:solidFill>
                <a:latin typeface="Nirmala UI" panose="020B0502040204020203" pitchFamily="34" charset="0"/>
                <a:ea typeface="Arial" panose="020B0604020202020204" pitchFamily="34" charset="0"/>
              </a:rPr>
              <a:t>ସନ୍ନ୍ୟାସୀ</a:t>
            </a:r>
            <a:r>
              <a:rPr lang="or-IN" sz="1600" dirty="0">
                <a:ea typeface="Arial" panose="020B0604020202020204" pitchFamily="34" charset="0"/>
                <a:cs typeface="Nirmala UI" panose="020B0502040204020203" pitchFamily="34" charset="0"/>
              </a:rPr>
              <a:t> ପ୍ରଭୁଙ୍କୁ ଅର୍ପଣ କରିଥାନ୍ତେ ତାଙ୍କର ଏପରି ହୋଇନଥାନ୍ତା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ତେଣୁ ଏହି ସ୍ତୋତ୍ରକୁ ଖାଇବା ପୂର୍ବରୁ ବୋଲାଯାଏ </a:t>
            </a:r>
            <a:r>
              <a:rPr lang="hi-IN" sz="1600" dirty="0">
                <a:ea typeface="Arial" panose="020B0604020202020204"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ଏହାଦ୍ଵାରା ଖାଦ୍ୟ ପବିତ୍ର ହୋଇଥାଏ </a:t>
            </a:r>
            <a:r>
              <a:rPr lang="hi-IN" sz="1600" dirty="0">
                <a:ea typeface="Arial" panose="020B0604020202020204" pitchFamily="34" charset="0"/>
                <a:cs typeface="Nirmala UI" panose="020B0502040204020203" pitchFamily="34" charset="0"/>
              </a:rPr>
              <a:t>। </a:t>
            </a:r>
            <a:endParaRPr lang="or-IN" sz="1600" dirty="0">
              <a:ea typeface="Arial" panose="020B0604020202020204" pitchFamily="34" charset="0"/>
              <a:cs typeface="Nirmala UI" panose="020B0502040204020203" pitchFamily="34" charset="0"/>
            </a:endParaRPr>
          </a:p>
          <a:p>
            <a:pPr algn="just">
              <a:lnSpc>
                <a:spcPct val="150000"/>
              </a:lnSpc>
            </a:pPr>
            <a:endParaRPr lang="or-IN" sz="1600" dirty="0">
              <a:ea typeface="Arial" panose="020B0604020202020204" pitchFamily="34" charset="0"/>
              <a:cs typeface="Nirmala UI" panose="020B0502040204020203" pitchFamily="34" charset="0"/>
            </a:endParaRPr>
          </a:p>
        </p:txBody>
      </p:sp>
    </p:spTree>
    <p:extLst>
      <p:ext uri="{BB962C8B-B14F-4D97-AF65-F5344CB8AC3E}">
        <p14:creationId xmlns:p14="http://schemas.microsoft.com/office/powerpoint/2010/main" val="20769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1E24E0C-13F8-4037-8BF9-8399DCC27977}"/>
              </a:ext>
            </a:extLst>
          </p:cNvPr>
          <p:cNvSpPr txBox="1"/>
          <p:nvPr/>
        </p:nvSpPr>
        <p:spPr>
          <a:xfrm>
            <a:off x="348344" y="0"/>
            <a:ext cx="11843656" cy="3042371"/>
          </a:xfrm>
          <a:prstGeom prst="rect">
            <a:avLst/>
          </a:prstGeom>
          <a:noFill/>
        </p:spPr>
        <p:txBody>
          <a:bodyPr wrap="square" rtlCol="0">
            <a:spAutoFit/>
          </a:bodyPr>
          <a:lstStyle/>
          <a:p>
            <a:pPr algn="just">
              <a:lnSpc>
                <a:spcPct val="150000"/>
              </a:lnSpc>
            </a:pPr>
            <a:r>
              <a:rPr lang="or-IN" sz="1600" b="1" dirty="0">
                <a:latin typeface="Nirmala UI" panose="020B0502040204020203" pitchFamily="34" charset="0"/>
                <a:ea typeface="Nirmala UI" panose="020B0502040204020203" pitchFamily="34" charset="0"/>
                <a:cs typeface="Nirmala UI" panose="020B0502040204020203" pitchFamily="34" charset="0"/>
              </a:rPr>
              <a:t>		</a:t>
            </a:r>
            <a:r>
              <a:rPr lang="or-IN" sz="1600" dirty="0">
                <a:ea typeface="Arial" panose="020B0604020202020204" pitchFamily="34" charset="0"/>
                <a:cs typeface="Nirmala UI" panose="020B0502040204020203" pitchFamily="34" charset="0"/>
              </a:rPr>
              <a:t> ଯଦି ଆମେ ଭଗବାନଙ୍କୁ ଖାଦ୍ୟ ଅର୍ପଣ କରୁ</a:t>
            </a:r>
            <a:r>
              <a:rPr lang="en-IN" sz="1600" dirty="0">
                <a:latin typeface="Nirmala UI" panose="020B0502040204020203" pitchFamily="34" charset="0"/>
                <a:ea typeface="Arial" panose="020B0604020202020204" pitchFamily="34" charset="0"/>
              </a:rPr>
              <a:t>, </a:t>
            </a:r>
            <a:r>
              <a:rPr lang="or-IN" sz="1600" dirty="0">
                <a:latin typeface="Nirmala UI" panose="020B0502040204020203" pitchFamily="34" charset="0"/>
                <a:ea typeface="Arial" panose="020B0604020202020204" pitchFamily="34" charset="0"/>
              </a:rPr>
              <a:t>ସମସ୍ତ ମନ୍ଦ ପ୍ରଭାବ ନଷ୍ଟ ହୋଇଯାଏ ଏବଂ ଏହା ପ୍ରସାଦରେ ପରିଣତ ହୁଏ</a:t>
            </a:r>
            <a:r>
              <a:rPr lang="en-IN" sz="1600" dirty="0">
                <a:latin typeface="Nirmala UI" panose="020B0502040204020203" pitchFamily="34" charset="0"/>
                <a:ea typeface="Arial" panose="020B0604020202020204" pitchFamily="34" charset="0"/>
              </a:rPr>
              <a:t>, </a:t>
            </a:r>
            <a:r>
              <a:rPr lang="or-IN" sz="1600" dirty="0">
                <a:latin typeface="Nirmala UI" panose="020B0502040204020203" pitchFamily="34" charset="0"/>
                <a:ea typeface="Arial" panose="020B0604020202020204" pitchFamily="34" charset="0"/>
              </a:rPr>
              <a:t>ଯାହା ଶାରୀରିକ,ମାନସିକ ଏବଂ ଆଧ୍ୟାତ୍ମିକ ଭାବରେ ଆମ ଶରୀରକୁ  ପୁଷ୍ଟ କରେ</a:t>
            </a:r>
            <a:r>
              <a:rPr lang="en-IN" sz="1600" dirty="0">
                <a:latin typeface="Nirmala UI" panose="020B0502040204020203" pitchFamily="34" charset="0"/>
                <a:ea typeface="Arial" panose="020B0604020202020204" pitchFamily="34" charset="0"/>
              </a:rPr>
              <a:t> |</a:t>
            </a:r>
          </a:p>
          <a:p>
            <a:pPr>
              <a:lnSpc>
                <a:spcPct val="115000"/>
              </a:lnSpc>
              <a:spcAft>
                <a:spcPts val="0"/>
              </a:spcAft>
            </a:pPr>
            <a:endParaRPr lang="en-US" dirty="0">
              <a:solidFill>
                <a:srgbClr val="00B050"/>
              </a:solidFill>
              <a:latin typeface="Nirmala UI" panose="020B0502040204020203" pitchFamily="34" charset="0"/>
            </a:endParaRPr>
          </a:p>
          <a:p>
            <a:pPr algn="just">
              <a:spcAft>
                <a:spcPts val="0"/>
              </a:spcAft>
            </a:pPr>
            <a:r>
              <a:rPr lang="or-IN" b="1" dirty="0">
                <a:solidFill>
                  <a:srgbClr val="00B050"/>
                </a:solidFill>
                <a:latin typeface="Nirmala UI" panose="020B0502040204020203" pitchFamily="34" charset="0"/>
                <a:cs typeface="Nirmala UI" panose="020B0502040204020203" pitchFamily="34" charset="0"/>
              </a:rPr>
              <a:t>ଖ)</a:t>
            </a:r>
            <a:r>
              <a:rPr lang="or-IN" sz="1600" dirty="0">
                <a:solidFill>
                  <a:srgbClr val="00B050"/>
                </a:solidFill>
                <a:latin typeface="Arial" panose="020B0604020202020204"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ସନ୍ଥ ମୀରାବାଈ ଜଣେ ରାଜପୁତ ରାଜକୁମାରୀ ଥିଲେ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ଭଗବାନ କୃଷ୍ଣଙ୍କର ଜଣେ ପରମ ଭକ୍ତ।</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ପ୍ରଭୁଙ୍କ ନିକଟରେ ପ୍ରତ୍ୟେକ କାର୍ଯ୍ୟ ଉତ୍ସର୍ଗ କରୁଥିଲେ</a:t>
            </a:r>
            <a:r>
              <a:rPr lang="hi-IN" sz="1500" dirty="0">
                <a:latin typeface="Nirmala UI" panose="020B0502040204020203" pitchFamily="34" charset="0"/>
                <a:ea typeface="Arial" panose="020B0604020202020204" pitchFamily="34" charset="0"/>
                <a:cs typeface="Nirmala UI" panose="020B0502040204020203" pitchFamily="34" charset="0"/>
              </a:rPr>
              <a:t>।</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ସର୍ବଦା ପ୍ରଭୁଙ୍କ ଚିନ୍ତନରେ ନିମଗ୍ନ ରହୁଥିଲେ </a:t>
            </a:r>
            <a:r>
              <a:rPr lang="hi-IN" sz="1500" dirty="0">
                <a:latin typeface="Nirmala UI" panose="020B0502040204020203" pitchFamily="34" charset="0"/>
                <a:ea typeface="Arial" panose="020B0604020202020204" pitchFamily="34" charset="0"/>
                <a:cs typeface="Nirmala UI" panose="020B0502040204020203" pitchFamily="34" charset="0"/>
              </a:rPr>
              <a:t>।</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ଭଗବାନ କୃଷ୍ଣଙ୍କ ପ୍ରତି ତାଙ୍କର ଭକ୍ତିକୁ ପରିବାର ଲୋକେ ସହଜରେ  ଗ୍ରହଣ କରିପାରୁନଥିଲେ ।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ସେଥିପାଇଁ ମନ୍ଦିରର କବାଟ ତାଙ୍କ ପାଇଁ  ସବୁଦିନ ପାଇଁ ବନ୍ଦ ହୋଇଗଲା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କିନ୍ତୁ ଏହା ତାଙ୍କ ପାଇଁ କିଛି ଗୁରୁତ୍ୱପୂର୍ଣ୍ଣ ନଥିଲା</a:t>
            </a:r>
            <a:r>
              <a:rPr lang="en-IN" sz="1500" dirty="0">
                <a:latin typeface="Nirmala UI" panose="020B0502040204020203" pitchFamily="34" charset="0"/>
                <a:ea typeface="Arial" panose="020B0604020202020204" pitchFamily="34" charset="0"/>
                <a:cs typeface="Nirmala UI" panose="020B0502040204020203" pitchFamily="34" charset="0"/>
              </a:rPr>
              <a:t> |  </a:t>
            </a:r>
            <a:r>
              <a:rPr lang="or-IN" sz="1500" dirty="0">
                <a:latin typeface="Nirmala UI" panose="020B0502040204020203" pitchFamily="34" charset="0"/>
                <a:ea typeface="Arial" panose="020B0604020202020204" pitchFamily="34" charset="0"/>
                <a:cs typeface="Nirmala UI" panose="020B0502040204020203" pitchFamily="34" charset="0"/>
              </a:rPr>
              <a:t>କାରଣ ତାଙ୍କ  ହୃଦୟ ମନ୍ଦିରରେ ପ୍ରଭୁ କୃଷ୍ଣଙ୍କୁ ପୂଜା କରୁଥିଲେ ।</a:t>
            </a:r>
            <a:endParaRPr lang="en-IN" sz="1500" dirty="0">
              <a:latin typeface="Nirmala UI" panose="020B0502040204020203" pitchFamily="34" charset="0"/>
              <a:ea typeface="Arial" panose="020B0604020202020204" pitchFamily="34" charset="0"/>
              <a:cs typeface="Nirmala UI" panose="020B0502040204020203" pitchFamily="34" charset="0"/>
            </a:endParaRPr>
          </a:p>
          <a:p>
            <a:pPr algn="just"/>
            <a:r>
              <a:rPr lang="or-IN" sz="1500" dirty="0">
                <a:latin typeface="Nirmala UI" panose="020B0502040204020203" pitchFamily="34" charset="0"/>
                <a:ea typeface="Arial" panose="020B0604020202020204" pitchFamily="34" charset="0"/>
                <a:cs typeface="Nirmala UI" panose="020B0502040204020203" pitchFamily="34" charset="0"/>
              </a:rPr>
              <a:t>ତାଙ୍କ ସ୍ୱାମୀ ରାଣାଜୀଙ୍କ ମୃତ୍ୟୁ ପରେ</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ଘରଲୋକ ତାଙ୍କୁ ହତ୍ୟା ପାଇଁ ଷଡଯନ୍ତ୍ର କଲେ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ସେମାନେ ତାଙ୍କୁ  ଏକ କପ ବିଷମିଶ୍ରିତ କ୍ଷୀର ପିଇବାକୁ ଦେଲେ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ଯେତେବେଳେ ମୀରା ଏହାକୁ ଗ୍ରହଣ କଲେ</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ବୁଝିପାରିଲେ ଯେ ଏହା ବିଷ ଅଟେ</a:t>
            </a:r>
            <a:r>
              <a:rPr lang="en-IN" sz="1500" dirty="0">
                <a:latin typeface="Nirmala UI" panose="020B0502040204020203" pitchFamily="34" charset="0"/>
                <a:ea typeface="Arial" panose="020B0604020202020204" pitchFamily="34" charset="0"/>
                <a:cs typeface="Nirmala UI" panose="020B0502040204020203" pitchFamily="34" charset="0"/>
              </a:rPr>
              <a:t> | </a:t>
            </a:r>
            <a:r>
              <a:rPr lang="or-IN" sz="1500" dirty="0">
                <a:latin typeface="Nirmala UI" panose="020B0502040204020203" pitchFamily="34" charset="0"/>
                <a:ea typeface="Arial" panose="020B0604020202020204" pitchFamily="34" charset="0"/>
                <a:cs typeface="Nirmala UI" panose="020B0502040204020203" pitchFamily="34" charset="0"/>
              </a:rPr>
              <a:t>ସେବକ ଏହାକୁ ନ ପିଇବାକୁ ପରାମର୍ଶ ଦେଲେ</a:t>
            </a:r>
            <a:r>
              <a:rPr lang="hi-IN" sz="1500" dirty="0">
                <a:latin typeface="Nirmala UI" panose="020B0502040204020203" pitchFamily="34" charset="0"/>
                <a:ea typeface="Arial" panose="020B0604020202020204" pitchFamily="34" charset="0"/>
                <a:cs typeface="Nirmala UI" panose="020B0502040204020203" pitchFamily="34" charset="0"/>
              </a:rPr>
              <a:t>।</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କିନ୍ତୁ ମୀରା ଭୟଭୀତ ନଥିଲେ</a:t>
            </a:r>
            <a:r>
              <a:rPr lang="hi-IN" sz="1500" dirty="0">
                <a:latin typeface="Nirmala UI" panose="020B0502040204020203" pitchFamily="34" charset="0"/>
                <a:ea typeface="Arial" panose="020B0604020202020204" pitchFamily="34" charset="0"/>
                <a:cs typeface="Nirmala UI" panose="020B0502040204020203" pitchFamily="34" charset="0"/>
              </a:rPr>
              <a:t>।</a:t>
            </a:r>
            <a:r>
              <a:rPr lang="en-IN" sz="1500" dirty="0">
                <a:latin typeface="Nirmala UI" panose="020B0502040204020203" pitchFamily="34" charset="0"/>
                <a:ea typeface="Arial" panose="020B0604020202020204" pitchFamily="34" charset="0"/>
                <a:cs typeface="Nirmala UI" panose="020B0502040204020203" pitchFamily="34" charset="0"/>
              </a:rPr>
              <a:t> </a:t>
            </a:r>
            <a:endParaRPr lang="or-IN" sz="1500" dirty="0">
              <a:latin typeface="Nirmala UI" panose="020B0502040204020203" pitchFamily="34" charset="0"/>
              <a:ea typeface="Arial" panose="020B0604020202020204" pitchFamily="34" charset="0"/>
              <a:cs typeface="Nirmala UI" panose="020B0502040204020203" pitchFamily="34" charset="0"/>
            </a:endParaRPr>
          </a:p>
          <a:p>
            <a:pPr algn="just"/>
            <a:r>
              <a:rPr lang="or-IN" sz="1500" dirty="0">
                <a:latin typeface="Nirmala UI" panose="020B0502040204020203" pitchFamily="34" charset="0"/>
                <a:ea typeface="Arial" panose="020B0604020202020204" pitchFamily="34" charset="0"/>
                <a:cs typeface="Nirmala UI" panose="020B0502040204020203" pitchFamily="34" charset="0"/>
              </a:rPr>
              <a:t>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କହିଥିଲେ ଯେ ସାରା ବିଶ୍ୱ କୃଷ୍ଣମୟ</a:t>
            </a:r>
            <a:r>
              <a:rPr lang="hi-IN" sz="1500" dirty="0">
                <a:latin typeface="Nirmala UI" panose="020B0502040204020203" pitchFamily="34" charset="0"/>
                <a:ea typeface="Arial" panose="020B0604020202020204" pitchFamily="34" charset="0"/>
                <a:cs typeface="Nirmala UI" panose="020B0502040204020203" pitchFamily="34" charset="0"/>
              </a:rPr>
              <a:t>।</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ଏପରିକି ବିଷ ମଧ୍ୟ କୃଷ୍ଣଙ୍କ ଛଡା ଆଉ କିଛି ନୁହେଁ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ତାଙ୍କ ପ୍ରିୟ କୃଷ୍ଣଙ୍କ ବିଷୟରେ ଭାବି ବିଷକୁ ପ୍ରଭୁଙ୍କୁ ଅର୍ପଣ କଲେ ।ତା</a:t>
            </a:r>
            <a:r>
              <a:rPr lang="en-IN" sz="1500" dirty="0">
                <a:latin typeface="Nirmala UI" panose="020B0502040204020203" pitchFamily="34" charset="0"/>
                <a:ea typeface="Arial" panose="020B0604020202020204" pitchFamily="34" charset="0"/>
                <a:cs typeface="Nirmala UI" panose="020B0502040204020203" pitchFamily="34" charset="0"/>
              </a:rPr>
              <a:t>’</a:t>
            </a:r>
            <a:r>
              <a:rPr lang="or-IN" sz="1500" dirty="0">
                <a:latin typeface="Nirmala UI" panose="020B0502040204020203" pitchFamily="34" charset="0"/>
                <a:ea typeface="Arial" panose="020B0604020202020204" pitchFamily="34" charset="0"/>
                <a:cs typeface="Nirmala UI" panose="020B0502040204020203" pitchFamily="34" charset="0"/>
              </a:rPr>
              <a:t>ପରେ</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ଭାବିଲେ କୃଷ୍ଣ ନିଜେ ଏହାକୁ ପଠାଇଛନ୍ତି</a:t>
            </a:r>
            <a:r>
              <a:rPr lang="en-IN" sz="1500" dirty="0">
                <a:latin typeface="Nirmala UI" panose="020B0502040204020203" pitchFamily="34" charset="0"/>
                <a:ea typeface="Arial" panose="020B0604020202020204" pitchFamily="34" charset="0"/>
                <a:cs typeface="Nirmala UI" panose="020B0502040204020203" pitchFamily="34" charset="0"/>
              </a:rPr>
              <a:t> |  </a:t>
            </a:r>
            <a:r>
              <a:rPr lang="or-IN" sz="1500" dirty="0">
                <a:latin typeface="Nirmala UI" panose="020B0502040204020203" pitchFamily="34" charset="0"/>
                <a:ea typeface="Arial" panose="020B0604020202020204" pitchFamily="34" charset="0"/>
                <a:cs typeface="Nirmala UI" panose="020B0502040204020203" pitchFamily="34" charset="0"/>
              </a:rPr>
              <a:t>ତାପରେ</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 ଏହାକୁ ହସି ହସି ପିଇଲେ</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ଏବଂ</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ସେହି ବିଷ ତାଙ୍କ ଶରୀରରେ ଅମୃତରେ ପରିଣତ ହୋଇଗଲା ।</a:t>
            </a:r>
            <a:r>
              <a:rPr lang="en-IN" sz="1500" dirty="0">
                <a:latin typeface="Nirmala UI" panose="020B0502040204020203" pitchFamily="34" charset="0"/>
                <a:ea typeface="Arial" panose="020B0604020202020204" pitchFamily="34" charset="0"/>
                <a:cs typeface="Nirmala UI" panose="020B0502040204020203" pitchFamily="34" charset="0"/>
              </a:rPr>
              <a:t> </a:t>
            </a:r>
            <a:r>
              <a:rPr lang="or-IN" sz="1500" dirty="0">
                <a:latin typeface="Nirmala UI" panose="020B0502040204020203" pitchFamily="34" charset="0"/>
                <a:ea typeface="Arial" panose="020B0604020202020204" pitchFamily="34" charset="0"/>
                <a:cs typeface="Nirmala UI" panose="020B0502040204020203" pitchFamily="34" charset="0"/>
              </a:rPr>
              <a:t>କି ଚମତ୍କାର</a:t>
            </a:r>
            <a:r>
              <a:rPr lang="en-IN" sz="1500" dirty="0">
                <a:latin typeface="Nirmala UI" panose="020B0502040204020203" pitchFamily="34" charset="0"/>
                <a:ea typeface="Arial" panose="020B0604020202020204" pitchFamily="34" charset="0"/>
                <a:cs typeface="Nirmala UI" panose="020B0502040204020203" pitchFamily="34" charset="0"/>
              </a:rPr>
              <a:t>! </a:t>
            </a:r>
            <a:endParaRPr lang="en-US" sz="1500" b="1" dirty="0">
              <a:latin typeface="Nirmala UI" panose="020B0502040204020203" pitchFamily="34" charset="0"/>
              <a:cs typeface="Nirmala UI" panose="020B0502040204020203" pitchFamily="34" charset="0"/>
            </a:endParaRPr>
          </a:p>
        </p:txBody>
      </p:sp>
      <p:sp>
        <p:nvSpPr>
          <p:cNvPr id="2" name="TextBox 1"/>
          <p:cNvSpPr txBox="1"/>
          <p:nvPr/>
        </p:nvSpPr>
        <p:spPr>
          <a:xfrm>
            <a:off x="268561" y="2974184"/>
            <a:ext cx="11923439" cy="3821046"/>
          </a:xfrm>
          <a:prstGeom prst="rect">
            <a:avLst/>
          </a:prstGeom>
          <a:noFill/>
        </p:spPr>
        <p:txBody>
          <a:bodyPr wrap="square" rtlCol="0">
            <a:spAutoFit/>
          </a:bodyPr>
          <a:lstStyle/>
          <a:p>
            <a:pPr marL="52070" algn="just">
              <a:lnSpc>
                <a:spcPct val="115000"/>
              </a:lnSpc>
              <a:spcAft>
                <a:spcPts val="1000"/>
              </a:spcAft>
              <a:tabLst>
                <a:tab pos="1282700" algn="l"/>
                <a:tab pos="5943600" algn="r"/>
              </a:tabLst>
            </a:pPr>
            <a:r>
              <a:rPr lang="or-IN" b="1" dirty="0">
                <a:solidFill>
                  <a:srgbClr val="00B050"/>
                </a:solidFill>
                <a:latin typeface="Nirmala UI" panose="020B0502040204020203" pitchFamily="34" charset="0"/>
                <a:ea typeface="Calibri" panose="020F0502020204030204" pitchFamily="34" charset="0"/>
                <a:cs typeface="Nirmala UI" panose="020B0502040204020203" pitchFamily="34" charset="0"/>
              </a:rPr>
              <a:t>ଗ) </a:t>
            </a:r>
            <a:r>
              <a:rPr lang="or-IN" sz="1500" dirty="0">
                <a:latin typeface="Nirmala UI" panose="020B0502040204020203" pitchFamily="34" charset="0"/>
                <a:ea typeface="Calibri" panose="020F0502020204030204" pitchFamily="34" charset="0"/>
                <a:cs typeface="Nirmala UI" panose="020B0502040204020203" pitchFamily="34" charset="0"/>
              </a:rPr>
              <a:t>୧୯୭୦ ମସିହାରେ ଭଗବାନ ବୃନ୍ଦାବନ କ୍ୟାମ୍ପସ୍ ର ସମସ୍ତ ଛାତ୍ରମାନଙ୍କୁ ମଧ୍ୟାହ୍ନ ଭୋଜନ ପାଇଁ ଆମନ୍ତ୍ରଣ କରିଥିଲେ ।ସେତେବେଳେ ମାତ୍ର ୧୦୦ ଜଣ ପାଖାପାଖି ଛାତ୍ର ଉପସ୍ଥିତ ଥିଲେ ।ଛାତ୍ରମାନଙ୍କ ଆଗରେ ଖାଦ୍ୟ ପ୍ଲେଟ୍ ରଖାଗଲା ।ସମସ୍ତେ ଭଗବାନଙ୍କ ଆଗମନଙ୍କୁ ଅପେକ୍ଷା କରିଥିଲେ ।ଏହି ସମୟରେ ସେଠାରେ ଉପସ୍ଥିତ ଥିବା କିର୍ଲିଆନ୍ ଫଟୋଗ୍ରାଫର୍ ଡ. ବରନୋସ୍କି(ଆମେରିକାର ଆରିଜୋନା ବିଶ୍ୱ ବିଦ୍ୟାଳୟର ପ୍ରଫେସର୍) ଖାଦ୍ୟମାନଙ୍କର କ୍ୟାମେରା ଦ୍ୱାରା ଫଟୋ ନେଲେ ।କିନ୍ତୁ କୌଣସି ଆଭା ଦେଖିପାରିଲେ ନାହିଁ ।</a:t>
            </a:r>
            <a:endParaRPr lang="en-IN" sz="1500" dirty="0">
              <a:latin typeface="Nirmala UI" panose="020B0502040204020203" pitchFamily="34" charset="0"/>
              <a:ea typeface="Calibri" panose="020F0502020204030204" pitchFamily="34" charset="0"/>
              <a:cs typeface="Nirmala UI" panose="020B0502040204020203" pitchFamily="34" charset="0"/>
            </a:endParaRPr>
          </a:p>
          <a:p>
            <a:pPr marL="52070" algn="just">
              <a:lnSpc>
                <a:spcPct val="115000"/>
              </a:lnSpc>
              <a:spcAft>
                <a:spcPts val="1000"/>
              </a:spcAft>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ଅଳ୍ପ ସମୟ ମଧ୍ୟରେ ଭଗବାନ ଆସିଲେ ।ଛାତ୍ରମାନେ ଖାଦ୍ଯଗ୍ରହଣ ପୂର୍ବରୁ  ଭୋଜନ ମନ୍ତ୍ର(ବ୍ରହ୍ମାର୍ପଣଂ..) ମନ୍ତ୍ର ଆବୃତ୍ତି କଲେ ।ମନ୍ତ୍ର ଆବୃତ୍ତି ପରେ ବରନୋସ୍କି ପୁଣି ଏକ ଫଟୋ ଉଠାଇଲେ</a:t>
            </a:r>
            <a:r>
              <a:rPr lang="hi-IN" sz="1500" dirty="0">
                <a:latin typeface="Nirmala UI" panose="020B0502040204020203" pitchFamily="34" charset="0"/>
                <a:ea typeface="Calibri" panose="020F0502020204030204" pitchFamily="34" charset="0"/>
                <a:cs typeface="Nirmala UI" panose="020B0502040204020203" pitchFamily="34" charset="0"/>
              </a:rPr>
              <a:t>।</a:t>
            </a:r>
            <a:r>
              <a:rPr lang="or-IN" sz="1500" dirty="0">
                <a:latin typeface="Nirmala UI" panose="020B0502040204020203" pitchFamily="34" charset="0"/>
                <a:ea typeface="Calibri" panose="020F0502020204030204" pitchFamily="34" charset="0"/>
                <a:cs typeface="Nirmala UI" panose="020B0502040204020203" pitchFamily="34" charset="0"/>
              </a:rPr>
              <a:t> ଆଶ୍ଚର୍ଯ୍ୟ ଭାବରେ ଖାଦ୍ୟ ଚାରିପଟେ ସୁସ୍ପଷ୍ଟ ଭାବରେ ନୀଳବର୍ଣ୍ଣର ଆଭା ଦେଖିପାରିଲେ ।ସେ ଏହାର କାରଣ ପଚାରନ୍ତେ ସ୍ୱାମୀ ବୁଝାଇଦେଲେଯେ ବ୍ରହ୍ମାର୍ପଣ ମନ୍ତ୍ର ଏକ ଶକ୍ତିଶାଳୀ ମନ୍ତ୍ର </a:t>
            </a:r>
            <a:r>
              <a:rPr lang="en-US" sz="1500" dirty="0">
                <a:latin typeface="Nirmala UI" panose="020B0502040204020203" pitchFamily="34" charset="0"/>
                <a:ea typeface="Calibri" panose="020F0502020204030204" pitchFamily="34" charset="0"/>
                <a:cs typeface="Nirmala UI" panose="020B0502040204020203" pitchFamily="34" charset="0"/>
              </a:rPr>
              <a:t>,</a:t>
            </a:r>
            <a:r>
              <a:rPr lang="or-IN" sz="1500" dirty="0">
                <a:latin typeface="Nirmala UI" panose="020B0502040204020203" pitchFamily="34" charset="0"/>
                <a:ea typeface="Calibri" panose="020F0502020204030204" pitchFamily="34" charset="0"/>
                <a:cs typeface="Nirmala UI" panose="020B0502040204020203" pitchFamily="34" charset="0"/>
              </a:rPr>
              <a:t>ଯାହାର ଉଚ୍ଚାରଣ ପରେ ଖାଦ୍ୟ ପ୍ରସାଦରେ ପରିଣତ ହୋଇଯାଏ କାରଣ ଏହା ଭଗବାନଙ୍କୁ ସମର୍ପିତ ହୋଇଥାଏ । </a:t>
            </a:r>
          </a:p>
          <a:p>
            <a:pPr marL="52070" algn="just">
              <a:lnSpc>
                <a:spcPct val="115000"/>
              </a:lnSpc>
              <a:spcAft>
                <a:spcPts val="1000"/>
              </a:spcAft>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ବି.ଦ୍ର. – ଡ. ବରୋନୋସ୍କିଙ୍କ ମତରେ ପ୍ରତ୍ୟେକ ଜୀବନ୍ତ ପ୍ରାଣୀଙ୍କ ର ଏକ ପ୍ରକାର ପ୍ରଭା ବିକିରଣ ହୁଏ ।ପ୍ରତ୍ୟେକ ଜୀବ ଠାରେ ଭିନ୍ନ ଭିନ୍ନ ପ୍ରକାରର ରଙ୍ଗର ପ୍ରଭା ବିକିରଣ ହୁଏ ।</a:t>
            </a:r>
          </a:p>
          <a:p>
            <a:pPr marL="52070" algn="just">
              <a:lnSpc>
                <a:spcPct val="115000"/>
              </a:lnSpc>
              <a:spcAft>
                <a:spcPts val="1000"/>
              </a:spcAft>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ଯେପରି –</a:t>
            </a:r>
            <a:endParaRPr lang="en-IN" sz="1500" dirty="0">
              <a:latin typeface="Nirmala UI" panose="020B0502040204020203" pitchFamily="34" charset="0"/>
              <a:ea typeface="Calibri" panose="020F0502020204030204" pitchFamily="34" charset="0"/>
              <a:cs typeface="Nirmala UI" panose="020B0502040204020203" pitchFamily="34" charset="0"/>
            </a:endParaRPr>
          </a:p>
          <a:p>
            <a:pPr marL="342900" lvl="0" indent="-342900" algn="just">
              <a:lnSpc>
                <a:spcPct val="115000"/>
              </a:lnSpc>
              <a:spcAft>
                <a:spcPts val="0"/>
              </a:spcAft>
              <a:buFont typeface="Symbol" panose="05050102010706020507" pitchFamily="18" charset="2"/>
              <a:buChar char=""/>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ବ୍ୟକ୍ତି ଯଦି ସ୍ୱାସ୍ଥ୍ୟବାନ ଓ ଆନନ୍ଦିତ ତାଙ୍କ ପ୍ରଭା ଧଳା ହୋଇଥାଏ ।</a:t>
            </a:r>
            <a:endParaRPr lang="en-IN" sz="1500" dirty="0">
              <a:latin typeface="Nirmala UI" panose="020B0502040204020203" pitchFamily="34" charset="0"/>
              <a:ea typeface="Calibri" panose="020F0502020204030204" pitchFamily="34" charset="0"/>
              <a:cs typeface="Nirmala UI" panose="020B0502040204020203" pitchFamily="34" charset="0"/>
            </a:endParaRPr>
          </a:p>
          <a:p>
            <a:pPr marL="342900" lvl="0" indent="-342900" algn="just">
              <a:lnSpc>
                <a:spcPct val="115000"/>
              </a:lnSpc>
              <a:spcAft>
                <a:spcPts val="0"/>
              </a:spcAft>
              <a:buFont typeface="Symbol" panose="05050102010706020507" pitchFamily="18" charset="2"/>
              <a:buChar char=""/>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ଯଦି ଜଣେ ସ୍ନେହ</a:t>
            </a:r>
            <a:r>
              <a:rPr lang="en-US" sz="1500" dirty="0">
                <a:latin typeface="Nirmala UI" panose="020B0502040204020203" pitchFamily="34" charset="0"/>
                <a:ea typeface="Calibri" panose="020F0502020204030204" pitchFamily="34" charset="0"/>
                <a:cs typeface="Nirmala UI" panose="020B0502040204020203" pitchFamily="34" charset="0"/>
              </a:rPr>
              <a:t>,</a:t>
            </a:r>
            <a:r>
              <a:rPr lang="or-IN" sz="1500" dirty="0">
                <a:latin typeface="Nirmala UI" panose="020B0502040204020203" pitchFamily="34" charset="0"/>
                <a:ea typeface="Calibri" panose="020F0502020204030204" pitchFamily="34" charset="0"/>
                <a:cs typeface="Nirmala UI" panose="020B0502040204020203" pitchFamily="34" charset="0"/>
              </a:rPr>
              <a:t>ଦୟା ଓ କରୁଣାପୂର୍ଣ୍ଣ ହୋଇଥାନ୍ତି ତେବେ ତାଙ୍କ ପ୍ରଭା ନୀଳ ରଂଗର ହୋଇଥାଏ ।</a:t>
            </a:r>
            <a:endParaRPr lang="en-IN" sz="1500" dirty="0">
              <a:latin typeface="Nirmala UI" panose="020B0502040204020203" pitchFamily="34" charset="0"/>
              <a:ea typeface="Calibri" panose="020F0502020204030204" pitchFamily="34" charset="0"/>
              <a:cs typeface="Nirmala UI" panose="020B0502040204020203" pitchFamily="34" charset="0"/>
            </a:endParaRPr>
          </a:p>
          <a:p>
            <a:pPr marL="342900" lvl="0" indent="-342900" algn="just">
              <a:lnSpc>
                <a:spcPct val="115000"/>
              </a:lnSpc>
              <a:spcAft>
                <a:spcPts val="0"/>
              </a:spcAft>
              <a:buFont typeface="Symbol" panose="05050102010706020507" pitchFamily="18" charset="2"/>
              <a:buChar char=""/>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ଯଦି ତାଙ୍କ ଭାବ ଗଭୀର ପ୍ରେମପୂର୍ଣ୍ଣ ହୋଇଥିବ</a:t>
            </a:r>
            <a:r>
              <a:rPr lang="en-US" sz="1500" dirty="0">
                <a:latin typeface="Nirmala UI" panose="020B0502040204020203" pitchFamily="34" charset="0"/>
                <a:ea typeface="Calibri" panose="020F0502020204030204" pitchFamily="34" charset="0"/>
                <a:cs typeface="Nirmala UI" panose="020B0502040204020203" pitchFamily="34" charset="0"/>
              </a:rPr>
              <a:t>,</a:t>
            </a:r>
            <a:r>
              <a:rPr lang="or-IN" sz="1500" dirty="0">
                <a:latin typeface="Nirmala UI" panose="020B0502040204020203" pitchFamily="34" charset="0"/>
                <a:ea typeface="Calibri" panose="020F0502020204030204" pitchFamily="34" charset="0"/>
                <a:cs typeface="Nirmala UI" panose="020B0502040204020203" pitchFamily="34" charset="0"/>
              </a:rPr>
              <a:t>ତେବେ ପ୍ରଭା ଗୋଲାପୀ ରଙ୍ଗର ହୋଇଥାଏ ।</a:t>
            </a:r>
            <a:endParaRPr lang="en-IN" sz="1500" dirty="0">
              <a:latin typeface="Nirmala UI" panose="020B0502040204020203" pitchFamily="34" charset="0"/>
              <a:ea typeface="Calibri" panose="020F0502020204030204" pitchFamily="34" charset="0"/>
              <a:cs typeface="Nirmala UI" panose="020B0502040204020203" pitchFamily="34" charset="0"/>
            </a:endParaRPr>
          </a:p>
          <a:p>
            <a:pPr marL="342900" lvl="0" indent="-342900" algn="just">
              <a:lnSpc>
                <a:spcPct val="115000"/>
              </a:lnSpc>
              <a:spcAft>
                <a:spcPts val="1000"/>
              </a:spcAft>
              <a:buFont typeface="Symbol" panose="05050102010706020507" pitchFamily="18" charset="2"/>
              <a:buChar char=""/>
              <a:tabLst>
                <a:tab pos="1282700" algn="l"/>
                <a:tab pos="5943600" algn="r"/>
              </a:tabLst>
            </a:pPr>
            <a:r>
              <a:rPr lang="or-IN" sz="1500" dirty="0">
                <a:latin typeface="Nirmala UI" panose="020B0502040204020203" pitchFamily="34" charset="0"/>
                <a:ea typeface="Calibri" panose="020F0502020204030204" pitchFamily="34" charset="0"/>
                <a:cs typeface="Nirmala UI" panose="020B0502040204020203" pitchFamily="34" charset="0"/>
              </a:rPr>
              <a:t>କ୍ରୋଧ ଓ ଘୃଣାପୂର୍ଣ୍ଣ ଲୋକଙ୍କର ପ୍ରଭା ରକ୍ତ ବର୍ଣ୍ଣ ଅଟେ ।   </a:t>
            </a:r>
            <a:endParaRPr lang="en-IN" sz="1500" dirty="0">
              <a:effectLst/>
              <a:latin typeface="Nirmala UI" panose="020B0502040204020203" pitchFamily="34" charset="0"/>
              <a:ea typeface="Calibri" panose="020F0502020204030204" pitchFamily="34" charset="0"/>
              <a:cs typeface="Nirmala UI" panose="020B0502040204020203" pitchFamily="34" charset="0"/>
            </a:endParaRPr>
          </a:p>
        </p:txBody>
      </p:sp>
    </p:spTree>
    <p:extLst>
      <p:ext uri="{BB962C8B-B14F-4D97-AF65-F5344CB8AC3E}">
        <p14:creationId xmlns:p14="http://schemas.microsoft.com/office/powerpoint/2010/main" val="26332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758B7A-8D5D-4882-AC80-32BEF54F24F3}"/>
              </a:ext>
            </a:extLst>
          </p:cNvPr>
          <p:cNvSpPr txBox="1"/>
          <p:nvPr/>
        </p:nvSpPr>
        <p:spPr>
          <a:xfrm>
            <a:off x="100361" y="130340"/>
            <a:ext cx="11911359" cy="2169825"/>
          </a:xfrm>
          <a:prstGeom prst="rect">
            <a:avLst/>
          </a:prstGeom>
          <a:noFill/>
        </p:spPr>
        <p:txBody>
          <a:bodyPr wrap="square" rtlCol="0">
            <a:spAutoFit/>
          </a:bodyPr>
          <a:lstStyle/>
          <a:p>
            <a:pPr lvl="0" algn="just">
              <a:lnSpc>
                <a:spcPct val="150000"/>
              </a:lnSpc>
            </a:pPr>
            <a:r>
              <a:rPr lang="or-IN" dirty="0">
                <a:solidFill>
                  <a:prstClr val="black"/>
                </a:solidFill>
                <a:ea typeface="Arial" panose="020B0604020202020204" pitchFamily="34" charset="0"/>
                <a:cs typeface="Nirmala UI" panose="020B0502040204020203" pitchFamily="34" charset="0"/>
              </a:rPr>
              <a:t>ଭଗବାନ ଖାଦ୍ୟ ଗ୍ରହଣ କରୁଥିବାରୁ ସାତ୍ତ୍ଵିକ ଖାଦ୍ୟ ଗ୍ରହଣ କରିବା ପାଇଁ ପିଲାଙ୍କୁ ଶିଖାଇବା ଉଚିତ୍ </a:t>
            </a:r>
            <a:r>
              <a:rPr lang="hi-IN" dirty="0">
                <a:solidFill>
                  <a:prstClr val="black"/>
                </a:solidFill>
                <a:ea typeface="Arial" panose="020B0604020202020204" pitchFamily="34" charset="0"/>
                <a:cs typeface="Nirmala UI" panose="020B0502040204020203" pitchFamily="34" charset="0"/>
              </a:rPr>
              <a:t>। </a:t>
            </a:r>
            <a:r>
              <a:rPr lang="or-IN" dirty="0">
                <a:solidFill>
                  <a:prstClr val="black"/>
                </a:solidFill>
                <a:ea typeface="Arial" panose="020B0604020202020204" pitchFamily="34" charset="0"/>
                <a:cs typeface="Nirmala UI" panose="020B0502040204020203" pitchFamily="34" charset="0"/>
              </a:rPr>
              <a:t>ନିରାମିଷ ଖାଦ୍ୟ ଖାଇବା ଉଚିତ୍ </a:t>
            </a:r>
            <a:r>
              <a:rPr lang="hi-IN" dirty="0">
                <a:solidFill>
                  <a:prstClr val="black"/>
                </a:solidFill>
                <a:ea typeface="Arial" panose="020B0604020202020204" pitchFamily="34" charset="0"/>
                <a:cs typeface="Nirmala UI" panose="020B0502040204020203" pitchFamily="34" charset="0"/>
              </a:rPr>
              <a:t>। </a:t>
            </a:r>
            <a:r>
              <a:rPr lang="or-IN" dirty="0">
                <a:solidFill>
                  <a:prstClr val="black"/>
                </a:solidFill>
                <a:ea typeface="Arial" panose="020B0604020202020204" pitchFamily="34" charset="0"/>
                <a:cs typeface="Nirmala UI" panose="020B0502040204020203" pitchFamily="34" charset="0"/>
              </a:rPr>
              <a:t>ଆବଶ୍ୟକତାଠାରୁ ଅଧିକ ଖାଇବା ଉଚିତ୍ ନୁହେଁ </a:t>
            </a:r>
            <a:r>
              <a:rPr lang="hi-IN" dirty="0">
                <a:solidFill>
                  <a:prstClr val="black"/>
                </a:solidFill>
                <a:ea typeface="Arial" panose="020B0604020202020204" pitchFamily="34" charset="0"/>
                <a:cs typeface="Nirmala UI" panose="020B0502040204020203" pitchFamily="34" charset="0"/>
              </a:rPr>
              <a:t>। </a:t>
            </a:r>
            <a:r>
              <a:rPr lang="or-IN" dirty="0">
                <a:solidFill>
                  <a:prstClr val="black"/>
                </a:solidFill>
                <a:ea typeface="Arial" panose="020B0604020202020204" pitchFamily="34" charset="0"/>
                <a:cs typeface="Nirmala UI" panose="020B0502040204020203" pitchFamily="34" charset="0"/>
              </a:rPr>
              <a:t>ଦୈନନ୍ଦିନ ଜୀବନରେ ଖାଦ୍ୟ ନଷ୍ଟ କରିବା ବଡ଼ଲୋକି ପଣିଆର ଚିହ୍ନ ବୋଲି ଅନେକ ଲୋକ ଭାବନ୍ତି ।</a:t>
            </a:r>
            <a:r>
              <a:rPr lang="hi-IN" dirty="0">
                <a:solidFill>
                  <a:prstClr val="black"/>
                </a:solidFill>
                <a:ea typeface="Arial" panose="020B0604020202020204" pitchFamily="34" charset="0"/>
                <a:cs typeface="Nirmala UI" panose="020B0502040204020203" pitchFamily="34" charset="0"/>
              </a:rPr>
              <a:t> </a:t>
            </a:r>
            <a:endParaRPr lang="or-IN" dirty="0">
              <a:solidFill>
                <a:prstClr val="black"/>
              </a:solidFill>
              <a:ea typeface="Arial" panose="020B0604020202020204" pitchFamily="34" charset="0"/>
              <a:cs typeface="Nirmala UI" panose="020B0502040204020203" pitchFamily="34" charset="0"/>
            </a:endParaRPr>
          </a:p>
          <a:p>
            <a:pPr lvl="0" algn="just">
              <a:lnSpc>
                <a:spcPct val="150000"/>
              </a:lnSpc>
            </a:pPr>
            <a:r>
              <a:rPr lang="or-IN" dirty="0">
                <a:solidFill>
                  <a:prstClr val="black"/>
                </a:solidFill>
                <a:ea typeface="Arial" panose="020B0604020202020204" pitchFamily="34" charset="0"/>
                <a:cs typeface="Nirmala UI" panose="020B0502040204020203" pitchFamily="34" charset="0"/>
              </a:rPr>
              <a:t>					</a:t>
            </a:r>
            <a:r>
              <a:rPr lang="or-IN" dirty="0">
                <a:ea typeface="Arial" panose="020B0604020202020204" pitchFamily="34" charset="0"/>
                <a:cs typeface="Nirmala UI" panose="020B0502040204020203" pitchFamily="34" charset="0"/>
              </a:rPr>
              <a:t>ଭଗବାନ୍ ବାବା କହନ୍ତି</a:t>
            </a:r>
            <a:r>
              <a:rPr lang="en-IN" dirty="0">
                <a:latin typeface="Nirmala UI" panose="020B0502040204020203" pitchFamily="34" charset="0"/>
                <a:ea typeface="Arial" panose="020B0604020202020204" pitchFamily="34" charset="0"/>
              </a:rPr>
              <a:t> Food is God . ( </a:t>
            </a:r>
            <a:r>
              <a:rPr lang="or-IN" dirty="0">
                <a:latin typeface="Nirmala UI" panose="020B0502040204020203" pitchFamily="34" charset="0"/>
                <a:ea typeface="Arial" panose="020B0604020202020204" pitchFamily="34" charset="0"/>
              </a:rPr>
              <a:t>ଅନ୍ନଂ ବ୍ରହ୍ମ</a:t>
            </a:r>
            <a:r>
              <a:rPr lang="en-IN" dirty="0">
                <a:latin typeface="Nirmala UI" panose="020B0502040204020203" pitchFamily="34" charset="0"/>
                <a:ea typeface="Arial" panose="020B0604020202020204" pitchFamily="34" charset="0"/>
              </a:rPr>
              <a:t> ) Don’t waste it </a:t>
            </a:r>
            <a:r>
              <a:rPr lang="or-IN" dirty="0">
                <a:latin typeface="Nirmala UI" panose="020B0502040204020203" pitchFamily="34" charset="0"/>
                <a:ea typeface="Arial" panose="020B0604020202020204" pitchFamily="34" charset="0"/>
              </a:rPr>
              <a:t>.</a:t>
            </a:r>
            <a:r>
              <a:rPr lang="en-IN" dirty="0">
                <a:latin typeface="Nirmala UI" panose="020B0502040204020203" pitchFamily="34" charset="0"/>
                <a:ea typeface="Arial" panose="020B0604020202020204" pitchFamily="34" charset="0"/>
              </a:rPr>
              <a:t> </a:t>
            </a:r>
            <a:r>
              <a:rPr lang="or-IN" dirty="0">
                <a:latin typeface="Nirmala UI" panose="020B0502040204020203" pitchFamily="34" charset="0"/>
                <a:ea typeface="Arial" panose="020B0604020202020204" pitchFamily="34" charset="0"/>
              </a:rPr>
              <a:t>ଗୁରୁ ଏପରି କହି ଖାଦ୍ୟ ନଷ୍ଟ ନ କରିବା ପାଇଁ ଶିକ୍ଷା ଦେବା ଉଚିତ୍ </a:t>
            </a:r>
            <a:r>
              <a:rPr lang="hi-IN" dirty="0">
                <a:ea typeface="Arial" panose="020B0604020202020204" pitchFamily="34" charset="0"/>
                <a:cs typeface="Nirmala UI" panose="020B0502040204020203" pitchFamily="34" charset="0"/>
              </a:rPr>
              <a:t>। </a:t>
            </a:r>
            <a:r>
              <a:rPr lang="or-IN" dirty="0">
                <a:ea typeface="Arial" panose="020B0604020202020204" pitchFamily="34" charset="0"/>
                <a:cs typeface="Nirmala UI" panose="020B0502040204020203" pitchFamily="34" charset="0"/>
              </a:rPr>
              <a:t>ଖାଇ ବସିଲାବେଳେ ଯେପରି ଲାଗୁଛି ଖାଇ ଉଠିଲାବେଳେ ମଧ୍ୟ ସେହିପରି ଲାଗିବା ଦରକାର </a:t>
            </a:r>
            <a:r>
              <a:rPr lang="hi-IN" dirty="0">
                <a:ea typeface="Arial" panose="020B0604020202020204" pitchFamily="34" charset="0"/>
                <a:cs typeface="Nirmala UI" panose="020B0502040204020203" pitchFamily="34" charset="0"/>
              </a:rPr>
              <a:t>। </a:t>
            </a:r>
            <a:r>
              <a:rPr lang="or-IN" dirty="0">
                <a:ea typeface="Arial" panose="020B0604020202020204" pitchFamily="34" charset="0"/>
                <a:cs typeface="Nirmala UI" panose="020B0502040204020203" pitchFamily="34" charset="0"/>
              </a:rPr>
              <a:t>ଜଳ ଓ ପବନ ପାଇଁ ଯଥାକ୍ରମେ ଶତକଡ଼ା ୨୫ ଭାଗ ଲେଖାଁଏ ଛାଡ଼ି ଅବଶିଷ୍ଟ ଶତକଡ଼ା ୫୦ ଭାଗ ଖାଇବା ପାଇଁ ସ୍ଵାମୀ ଉପଦେଶ ଦେଇଥା</a:t>
            </a:r>
            <a:r>
              <a:rPr lang="en-IN" dirty="0">
                <a:latin typeface="Nirmala UI" panose="020B0502040204020203" pitchFamily="34" charset="0"/>
                <a:ea typeface="Arial" panose="020B0604020202020204" pitchFamily="34" charset="0"/>
              </a:rPr>
              <a:t>’</a:t>
            </a:r>
            <a:r>
              <a:rPr lang="or-IN" dirty="0">
                <a:latin typeface="Nirmala UI" panose="020B0502040204020203" pitchFamily="34" charset="0"/>
                <a:ea typeface="Arial" panose="020B0604020202020204" pitchFamily="34" charset="0"/>
              </a:rPr>
              <a:t>ନ୍ତି </a:t>
            </a:r>
            <a:r>
              <a:rPr lang="hi-IN" dirty="0">
                <a:ea typeface="Arial" panose="020B0604020202020204" pitchFamily="34" charset="0"/>
                <a:cs typeface="Nirmala UI" panose="020B0502040204020203" pitchFamily="34" charset="0"/>
              </a:rPr>
              <a:t>। </a:t>
            </a:r>
            <a:endParaRPr lang="en-US"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TextBox 3"/>
          <p:cNvSpPr txBox="1"/>
          <p:nvPr/>
        </p:nvSpPr>
        <p:spPr>
          <a:xfrm>
            <a:off x="260679" y="2656194"/>
            <a:ext cx="11831445" cy="3887218"/>
          </a:xfrm>
          <a:prstGeom prst="rect">
            <a:avLst/>
          </a:prstGeom>
          <a:noFill/>
        </p:spPr>
        <p:txBody>
          <a:bodyPr wrap="square" rtlCol="0">
            <a:spAutoFit/>
          </a:bodyPr>
          <a:lstStyle/>
          <a:p>
            <a:pPr>
              <a:lnSpc>
                <a:spcPct val="150000"/>
              </a:lnSpc>
              <a:spcAft>
                <a:spcPts val="0"/>
              </a:spcAft>
            </a:pPr>
            <a:r>
              <a:rPr lang="or-IN" dirty="0">
                <a:latin typeface="Arial" panose="020B0604020202020204" pitchFamily="34" charset="0"/>
                <a:ea typeface="Arial" panose="020B0604020202020204" pitchFamily="34" charset="0"/>
                <a:cs typeface="Nirmala UI" panose="020B0502040204020203" pitchFamily="34" charset="0"/>
              </a:rPr>
              <a:t>ଯେହେତୁ ଆମ ଶରୀର ମଧ୍ୟରେ ଭଗବାନ୍ ବାସ କରୁଛନ୍ତି</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rPr>
              <a:t>ସେ ଆମେ ଖାଉଥିବା ଖାଦ୍ୟକୁ ଗ୍ରହଣ କରନ୍ତି </a:t>
            </a:r>
            <a:r>
              <a:rPr lang="hi-IN" dirty="0">
                <a:latin typeface="Arial" panose="020B0604020202020204" pitchFamily="34" charset="0"/>
                <a:ea typeface="Arial" panose="020B0604020202020204" pitchFamily="34" charset="0"/>
                <a:cs typeface="Nirmala UI" panose="020B0502040204020203" pitchFamily="34" charset="0"/>
              </a:rPr>
              <a:t>। </a:t>
            </a:r>
            <a:r>
              <a:rPr lang="or-IN" dirty="0">
                <a:latin typeface="Arial" panose="020B0604020202020204" pitchFamily="34" charset="0"/>
                <a:ea typeface="Arial" panose="020B0604020202020204" pitchFamily="34" charset="0"/>
                <a:cs typeface="Nirmala UI" panose="020B0502040204020203" pitchFamily="34" charset="0"/>
              </a:rPr>
              <a:t>ଯେହେତୁ ଈଶ୍ୱର ଆମକୁ ଖାଦ୍ୟ ଦେଉଛନ୍ତି</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cs typeface="Nirmala UI" panose="020B0502040204020203" pitchFamily="34" charset="0"/>
              </a:rPr>
              <a:t>ତହିଁରେ ସନ୍ତୁଷ୍ଟ ରହିବା ଓ ତାଙ୍କୁ କୃତଜ୍ଞତା ଅର୍ପଣ କରିବା ଉଚିତ୍ </a:t>
            </a:r>
            <a:r>
              <a:rPr lang="hi-IN" dirty="0">
                <a:latin typeface="Nirmala UI" panose="020B0502040204020203" pitchFamily="34" charset="0"/>
                <a:ea typeface="Arial" panose="020B0604020202020204" pitchFamily="34" charset="0"/>
                <a:cs typeface="Nirmala UI" panose="020B0502040204020203" pitchFamily="34" charset="0"/>
              </a:rPr>
              <a:t>। </a:t>
            </a:r>
            <a:r>
              <a:rPr lang="or-IN" dirty="0">
                <a:latin typeface="Nirmala UI" panose="020B0502040204020203" pitchFamily="34" charset="0"/>
                <a:ea typeface="Arial" panose="020B0604020202020204" pitchFamily="34" charset="0"/>
                <a:cs typeface="Nirmala UI" panose="020B0502040204020203" pitchFamily="34" charset="0"/>
              </a:rPr>
              <a:t>ଆମକୁ ତିନି ପ୍ରକାର ଶୁଦ୍ଧତା ରକ୍ଷା କରିବାକୁ ହେବ </a:t>
            </a:r>
            <a:r>
              <a:rPr lang="hi-IN" dirty="0">
                <a:latin typeface="Nirmala UI" panose="020B0502040204020203" pitchFamily="34" charset="0"/>
                <a:ea typeface="Arial" panose="020B0604020202020204" pitchFamily="34" charset="0"/>
                <a:cs typeface="Nirmala UI" panose="020B0502040204020203" pitchFamily="34" charset="0"/>
              </a:rPr>
              <a:t>।</a:t>
            </a:r>
            <a:endParaRPr lang="or-IN" dirty="0">
              <a:latin typeface="Nirmala UI" panose="020B0502040204020203" pitchFamily="34" charset="0"/>
              <a:ea typeface="Arial" panose="020B0604020202020204" pitchFamily="34" charset="0"/>
              <a:cs typeface="Nirmala UI" panose="020B0502040204020203" pitchFamily="34" charset="0"/>
            </a:endParaRPr>
          </a:p>
          <a:p>
            <a:pPr>
              <a:lnSpc>
                <a:spcPct val="150000"/>
              </a:lnSpc>
              <a:spcAft>
                <a:spcPts val="0"/>
              </a:spcAft>
            </a:pPr>
            <a:r>
              <a:rPr lang="or-IN" dirty="0">
                <a:latin typeface="Arial" panose="020B0604020202020204" pitchFamily="34" charset="0"/>
                <a:ea typeface="Arial" panose="020B0604020202020204" pitchFamily="34" charset="0"/>
                <a:cs typeface="Nirmala UI" panose="020B0502040204020203" pitchFamily="34" charset="0"/>
              </a:rPr>
              <a:t>ଯଥା</a:t>
            </a:r>
            <a:r>
              <a:rPr lang="en-IN" dirty="0">
                <a:latin typeface="Nirmala UI" panose="020B0502040204020203" pitchFamily="34" charset="0"/>
                <a:ea typeface="Arial" panose="020B0604020202020204" pitchFamily="34" charset="0"/>
              </a:rPr>
              <a:t> –</a:t>
            </a:r>
            <a:endParaRPr lang="or-IN" dirty="0">
              <a:latin typeface="Nirmala UI" panose="020B0502040204020203" pitchFamily="34" charset="0"/>
              <a:ea typeface="Arial" panose="020B0604020202020204" pitchFamily="34" charset="0"/>
            </a:endParaRPr>
          </a:p>
          <a:p>
            <a:pPr marL="285750" indent="-285750">
              <a:lnSpc>
                <a:spcPct val="115000"/>
              </a:lnSpc>
              <a:spcAft>
                <a:spcPts val="0"/>
              </a:spcAft>
              <a:buFont typeface="Wingdings" panose="05000000000000000000" pitchFamily="2" charset="2"/>
              <a:buChar char="Ø"/>
            </a:pPr>
            <a:r>
              <a:rPr lang="or-IN" dirty="0">
                <a:latin typeface="Nirmala UI" panose="020B0502040204020203" pitchFamily="34" charset="0"/>
                <a:ea typeface="Arial" panose="020B0604020202020204" pitchFamily="34" charset="0"/>
              </a:rPr>
              <a:t>ପଦାର୍ଥ ଶୁଦ୍ଧି</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rPr>
              <a:t>ଖାଦ୍ୟ ପ୍ରସ୍ତୁତିରେ ଯେଉଁ ପଦାର୍ଥ ବ୍ୟବହାର ହେବ</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rPr>
              <a:t>ତାହା ଶୁଦ୍ଧ ରହିବା ଉଚିତ </a:t>
            </a:r>
            <a:r>
              <a:rPr lang="hi-IN" dirty="0">
                <a:latin typeface="Arial" panose="020B0604020202020204" pitchFamily="34" charset="0"/>
                <a:ea typeface="Arial" panose="020B0604020202020204" pitchFamily="34" charset="0"/>
                <a:cs typeface="Nirmala UI" panose="020B0502040204020203" pitchFamily="34" charset="0"/>
              </a:rPr>
              <a:t>। </a:t>
            </a:r>
            <a:endParaRPr lang="or-IN" dirty="0">
              <a:latin typeface="Arial" panose="020B0604020202020204" pitchFamily="34" charset="0"/>
              <a:ea typeface="Arial" panose="020B0604020202020204" pitchFamily="34" charset="0"/>
              <a:cs typeface="Nirmala UI" panose="020B0502040204020203" pitchFamily="34" charset="0"/>
            </a:endParaRPr>
          </a:p>
          <a:p>
            <a:pPr>
              <a:lnSpc>
                <a:spcPct val="115000"/>
              </a:lnSpc>
              <a:spcAft>
                <a:spcPts val="0"/>
              </a:spcAft>
            </a:pPr>
            <a:endParaRPr lang="or-IN" dirty="0">
              <a:latin typeface="Arial" panose="020B0604020202020204" pitchFamily="34" charset="0"/>
              <a:ea typeface="Arial" panose="020B0604020202020204" pitchFamily="34" charset="0"/>
              <a:cs typeface="Nirmala UI" panose="020B0502040204020203" pitchFamily="34" charset="0"/>
            </a:endParaRPr>
          </a:p>
          <a:p>
            <a:pPr>
              <a:lnSpc>
                <a:spcPct val="115000"/>
              </a:lnSpc>
              <a:spcAft>
                <a:spcPts val="0"/>
              </a:spcAft>
            </a:pPr>
            <a:endParaRPr lang="or-IN" dirty="0">
              <a:latin typeface="Arial" panose="020B0604020202020204" pitchFamily="34" charset="0"/>
              <a:ea typeface="Arial" panose="020B0604020202020204" pitchFamily="34" charset="0"/>
              <a:cs typeface="Nirmala UI" panose="020B0502040204020203" pitchFamily="34" charset="0"/>
            </a:endParaRPr>
          </a:p>
          <a:p>
            <a:pPr marL="285750" indent="-285750">
              <a:lnSpc>
                <a:spcPct val="115000"/>
              </a:lnSpc>
              <a:spcAft>
                <a:spcPts val="0"/>
              </a:spcAft>
              <a:buFont typeface="Wingdings" panose="05000000000000000000" pitchFamily="2" charset="2"/>
              <a:buChar char="Ø"/>
            </a:pPr>
            <a:r>
              <a:rPr lang="or-IN" dirty="0">
                <a:latin typeface="Arial" panose="020B0604020202020204" pitchFamily="34" charset="0"/>
                <a:ea typeface="Arial" panose="020B0604020202020204" pitchFamily="34" charset="0"/>
                <a:cs typeface="Nirmala UI" panose="020B0502040204020203" pitchFamily="34" charset="0"/>
              </a:rPr>
              <a:t>ପାକ ଶୁଦ୍ଧି</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rPr>
              <a:t>ଖାଦ୍ୟ ପ୍ରସ୍ତୁତକାରୀ ସଫା ଓ ପରିଷ୍କାର ପରିଚ୍ଛନ୍ନ ହୋଇ ନିଜକୁ ଶୁଦ୍ଧ ରଖିବା ଉଚିତ </a:t>
            </a:r>
            <a:r>
              <a:rPr lang="hi-IN" dirty="0">
                <a:latin typeface="Arial" panose="020B0604020202020204" pitchFamily="34" charset="0"/>
                <a:ea typeface="Arial" panose="020B0604020202020204" pitchFamily="34" charset="0"/>
                <a:cs typeface="Nirmala UI" panose="020B0502040204020203" pitchFamily="34" charset="0"/>
              </a:rPr>
              <a:t>।</a:t>
            </a:r>
            <a:endParaRPr lang="or-IN" dirty="0">
              <a:latin typeface="Arial" panose="020B0604020202020204" pitchFamily="34" charset="0"/>
              <a:ea typeface="Arial" panose="020B0604020202020204" pitchFamily="34" charset="0"/>
              <a:cs typeface="Nirmala UI" panose="020B0502040204020203" pitchFamily="34" charset="0"/>
            </a:endParaRPr>
          </a:p>
          <a:p>
            <a:pPr>
              <a:lnSpc>
                <a:spcPct val="115000"/>
              </a:lnSpc>
              <a:spcAft>
                <a:spcPts val="0"/>
              </a:spcAft>
            </a:pPr>
            <a:endParaRPr lang="or-IN" dirty="0">
              <a:latin typeface="Arial" panose="020B0604020202020204" pitchFamily="34" charset="0"/>
              <a:ea typeface="Arial" panose="020B0604020202020204" pitchFamily="34" charset="0"/>
              <a:cs typeface="Nirmala UI" panose="020B0502040204020203" pitchFamily="34" charset="0"/>
            </a:endParaRPr>
          </a:p>
          <a:p>
            <a:pPr>
              <a:lnSpc>
                <a:spcPct val="115000"/>
              </a:lnSpc>
              <a:spcAft>
                <a:spcPts val="0"/>
              </a:spcAft>
            </a:pPr>
            <a:endParaRPr lang="or-IN" dirty="0">
              <a:latin typeface="Arial" panose="020B0604020202020204" pitchFamily="34" charset="0"/>
              <a:ea typeface="Arial" panose="020B0604020202020204" pitchFamily="34" charset="0"/>
              <a:cs typeface="Nirmala UI" panose="020B0502040204020203" pitchFamily="34" charset="0"/>
            </a:endParaRPr>
          </a:p>
          <a:p>
            <a:pPr marL="285750" indent="-285750">
              <a:lnSpc>
                <a:spcPct val="115000"/>
              </a:lnSpc>
              <a:spcAft>
                <a:spcPts val="0"/>
              </a:spcAft>
              <a:buFont typeface="Wingdings" panose="05000000000000000000" pitchFamily="2" charset="2"/>
              <a:buChar char="Ø"/>
            </a:pPr>
            <a:r>
              <a:rPr lang="or-IN" dirty="0">
                <a:latin typeface="Arial" panose="020B0604020202020204" pitchFamily="34" charset="0"/>
                <a:ea typeface="Arial" panose="020B0604020202020204" pitchFamily="34" charset="0"/>
                <a:cs typeface="Nirmala UI" panose="020B0502040204020203" pitchFamily="34" charset="0"/>
              </a:rPr>
              <a:t>ପାତ୍ର ଶୁଦ୍ଧି</a:t>
            </a:r>
            <a:r>
              <a:rPr lang="en-IN" dirty="0">
                <a:latin typeface="Nirmala UI" panose="020B0502040204020203" pitchFamily="34" charset="0"/>
                <a:ea typeface="Arial" panose="020B0604020202020204" pitchFamily="34" charset="0"/>
              </a:rPr>
              <a:t> – </a:t>
            </a:r>
            <a:r>
              <a:rPr lang="or-IN" dirty="0">
                <a:latin typeface="Nirmala UI" panose="020B0502040204020203" pitchFamily="34" charset="0"/>
                <a:ea typeface="Arial" panose="020B0604020202020204" pitchFamily="34" charset="0"/>
              </a:rPr>
              <a:t>ଖାଦ୍ୟ ପ୍ରସ୍ତୁତିରେ ଯେଉଁ ପାତ୍ର ବ୍ୟବହାର ହେବ ତାହା ପରିଷ୍କାର ଓ ଶୁଦ୍ଧ ହେବା ଆବଶ୍ୟକ </a:t>
            </a:r>
            <a:r>
              <a:rPr lang="hi-IN" dirty="0">
                <a:latin typeface="Arial" panose="020B0604020202020204" pitchFamily="34" charset="0"/>
                <a:ea typeface="Arial" panose="020B0604020202020204" pitchFamily="34" charset="0"/>
                <a:cs typeface="Nirmala UI" panose="020B0502040204020203" pitchFamily="34" charset="0"/>
              </a:rPr>
              <a:t>।</a:t>
            </a:r>
            <a:endParaRPr lang="or-IN" dirty="0">
              <a:latin typeface="Arial" panose="020B0604020202020204" pitchFamily="34" charset="0"/>
              <a:ea typeface="Arial" panose="020B0604020202020204" pitchFamily="34" charset="0"/>
              <a:cs typeface="Nirmala UI" panose="020B0502040204020203" pitchFamily="34" charset="0"/>
            </a:endParaRPr>
          </a:p>
          <a:p>
            <a:pPr>
              <a:lnSpc>
                <a:spcPct val="115000"/>
              </a:lnSpc>
              <a:spcAft>
                <a:spcPts val="0"/>
              </a:spcAft>
            </a:pPr>
            <a:endParaRPr lang="en-IN" dirty="0">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ABE06ED1-0E36-4B70-A073-78DE86BAA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098" y="5499628"/>
            <a:ext cx="1524706" cy="1145224"/>
          </a:xfrm>
          <a:prstGeom prst="rect">
            <a:avLst/>
          </a:prstGeom>
        </p:spPr>
      </p:pic>
      <p:pic>
        <p:nvPicPr>
          <p:cNvPr id="10" name="Picture 4" descr="Groceries And Vegetables - Posts | Facebook">
            <a:extLst>
              <a:ext uri="{FF2B5EF4-FFF2-40B4-BE49-F238E27FC236}">
                <a16:creationId xmlns:a16="http://schemas.microsoft.com/office/drawing/2014/main" id="{C5E7BBFA-09E4-4E76-9094-D95449252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416" y="3613626"/>
            <a:ext cx="1324071" cy="833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61474F-04A6-4C34-ACF3-03A6FEDF265C}"/>
              </a:ext>
            </a:extLst>
          </p:cNvPr>
          <p:cNvPicPr>
            <a:picLocks noChangeAspect="1"/>
          </p:cNvPicPr>
          <p:nvPr/>
        </p:nvPicPr>
        <p:blipFill>
          <a:blip r:embed="rId4"/>
          <a:stretch>
            <a:fillRect/>
          </a:stretch>
        </p:blipFill>
        <p:spPr>
          <a:xfrm>
            <a:off x="8444485" y="4650044"/>
            <a:ext cx="1352445" cy="7481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38" y="4447164"/>
            <a:ext cx="2992019" cy="2410836"/>
          </a:xfrm>
          <a:prstGeom prst="rect">
            <a:avLst/>
          </a:prstGeom>
        </p:spPr>
      </p:pic>
    </p:spTree>
    <p:extLst>
      <p:ext uri="{BB962C8B-B14F-4D97-AF65-F5344CB8AC3E}">
        <p14:creationId xmlns:p14="http://schemas.microsoft.com/office/powerpoint/2010/main" val="282087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7960"/>
            <a:ext cx="9601200" cy="6858000"/>
          </a:xfrm>
          <a:prstGeom prst="rect">
            <a:avLst/>
          </a:prstGeom>
        </p:spPr>
      </p:pic>
      <p:sp>
        <p:nvSpPr>
          <p:cNvPr id="4" name="TextBox 3">
            <a:extLst>
              <a:ext uri="{FF2B5EF4-FFF2-40B4-BE49-F238E27FC236}">
                <a16:creationId xmlns:a16="http://schemas.microsoft.com/office/drawing/2014/main" id="{A771BF5C-6E60-47D6-9F37-E5DE8965BCD9}"/>
              </a:ext>
            </a:extLst>
          </p:cNvPr>
          <p:cNvSpPr txBox="1"/>
          <p:nvPr/>
        </p:nvSpPr>
        <p:spPr>
          <a:xfrm>
            <a:off x="156118" y="4358790"/>
            <a:ext cx="11753043" cy="2556597"/>
          </a:xfrm>
          <a:prstGeom prst="rect">
            <a:avLst/>
          </a:prstGeom>
          <a:noFill/>
        </p:spPr>
        <p:txBody>
          <a:bodyPr wrap="square" rtlCol="0">
            <a:spAutoFit/>
          </a:bodyPr>
          <a:lstStyle/>
          <a:p>
            <a:pPr algn="just">
              <a:lnSpc>
                <a:spcPct val="115000"/>
              </a:lnSpc>
              <a:spcAft>
                <a:spcPts val="1000"/>
              </a:spcAft>
            </a:pPr>
            <a:r>
              <a:rPr lang="or-IN" sz="3600" dirty="0">
                <a:latin typeface="Calibri" panose="020F0502020204030204" pitchFamily="34" charset="0"/>
                <a:ea typeface="Calibri" panose="020F0502020204030204" pitchFamily="34" charset="0"/>
                <a:cs typeface="Nirmala UI" panose="020B0502040204020203" pitchFamily="34" charset="0"/>
              </a:rPr>
              <a:t>ହରି/ ଭଗବାନଙ୍କ ରୂପ</a:t>
            </a:r>
            <a:r>
              <a:rPr lang="en-US" sz="3600" dirty="0">
                <a:latin typeface="Calibri" panose="020F0502020204030204" pitchFamily="34" charset="0"/>
                <a:ea typeface="Calibri" panose="020F0502020204030204" pitchFamily="34" charset="0"/>
                <a:cs typeface="Nirmala UI" panose="020B0502040204020203" pitchFamily="34" charset="0"/>
              </a:rPr>
              <a:t> </a:t>
            </a:r>
            <a:r>
              <a:rPr lang="or-IN" sz="3600" dirty="0">
                <a:latin typeface="Calibri" panose="020F0502020204030204" pitchFamily="34" charset="0"/>
                <a:ea typeface="Calibri" panose="020F0502020204030204" pitchFamily="34" charset="0"/>
                <a:cs typeface="Nirmala UI" panose="020B0502040204020203" pitchFamily="34" charset="0"/>
              </a:rPr>
              <a:t>ଧ୍ୟାନ  କରିବା। </a:t>
            </a:r>
            <a:endParaRPr lang="en-IN" sz="2400" dirty="0">
              <a:latin typeface="Calibri" panose="020F0502020204030204" pitchFamily="34" charset="0"/>
              <a:ea typeface="Calibri" panose="020F0502020204030204" pitchFamily="34" charset="0"/>
              <a:cs typeface="Kalinga"/>
            </a:endParaRPr>
          </a:p>
          <a:p>
            <a:pPr algn="just">
              <a:lnSpc>
                <a:spcPct val="115000"/>
              </a:lnSpc>
              <a:spcAft>
                <a:spcPts val="1000"/>
              </a:spcAft>
            </a:pPr>
            <a:r>
              <a:rPr lang="or-IN" sz="3200" b="1" dirty="0">
                <a:latin typeface="Calibri" panose="020F0502020204030204" pitchFamily="34" charset="0"/>
                <a:ea typeface="Calibri" panose="020F0502020204030204" pitchFamily="34" charset="0"/>
                <a:cs typeface="Nirmala UI" panose="020B0502040204020203" pitchFamily="34" charset="0"/>
              </a:rPr>
              <a:t>ଭ୍ରମର କୀଟ କଥା- </a:t>
            </a:r>
            <a:r>
              <a:rPr lang="or-IN" sz="3200" dirty="0">
                <a:latin typeface="Calibri" panose="020F0502020204030204" pitchFamily="34" charset="0"/>
                <a:ea typeface="Calibri" panose="020F0502020204030204" pitchFamily="34" charset="0"/>
                <a:cs typeface="Nirmala UI" panose="020B0502040204020203" pitchFamily="34" charset="0"/>
              </a:rPr>
              <a:t>କୀଟ ଯେପରି ଭ୍ରମରକୁ ଦେଖି ଦେଖି ଶେଷରେ ଭ୍ରମର ରୂପ ନେଇଥାଏ</a:t>
            </a:r>
            <a:r>
              <a:rPr lang="en-US" sz="3200" dirty="0">
                <a:latin typeface="Nirmala UI" panose="020B0502040204020203" pitchFamily="34" charset="0"/>
                <a:ea typeface="Calibri" panose="020F0502020204030204" pitchFamily="34" charset="0"/>
                <a:cs typeface="Kalinga"/>
              </a:rPr>
              <a:t>, </a:t>
            </a:r>
            <a:r>
              <a:rPr lang="or-IN" sz="3200" dirty="0">
                <a:latin typeface="Calibri" panose="020F0502020204030204" pitchFamily="34" charset="0"/>
                <a:ea typeface="Calibri" panose="020F0502020204030204" pitchFamily="34" charset="0"/>
                <a:cs typeface="Nirmala UI" panose="020B0502040204020203" pitchFamily="34" charset="0"/>
              </a:rPr>
              <a:t>ସେହିପରି ଭକ୍ତ ଭଗବାନଙ୍କ ରୂପ ଧ୍ୟାନ କରି ତାଙ୍କ ରୂପକୁ ପ୍ରାପ୍ତ ହୋଇଯାଇଥାଏ। </a:t>
            </a:r>
            <a:endParaRPr lang="en-IN" sz="2400" dirty="0">
              <a:effectLst/>
              <a:latin typeface="Calibri" panose="020F0502020204030204" pitchFamily="34" charset="0"/>
              <a:ea typeface="Calibri" panose="020F0502020204030204" pitchFamily="34" charset="0"/>
              <a:cs typeface="Kalinga"/>
            </a:endParaRPr>
          </a:p>
        </p:txBody>
      </p:sp>
      <p:pic>
        <p:nvPicPr>
          <p:cNvPr id="7" name="Picture 6" descr="C:\Users\USER\Desktop\Lord-Vishnu-Bhagwan-Devta-Images.jpg"/>
          <p:cNvPicPr/>
          <p:nvPr/>
        </p:nvPicPr>
        <p:blipFill>
          <a:blip r:embed="rId3" cstate="print"/>
          <a:srcRect/>
          <a:stretch>
            <a:fillRect/>
          </a:stretch>
        </p:blipFill>
        <p:spPr bwMode="auto">
          <a:xfrm>
            <a:off x="4553203" y="132734"/>
            <a:ext cx="3196896" cy="347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56118" y="3514002"/>
            <a:ext cx="5999356" cy="769441"/>
          </a:xfrm>
          <a:prstGeom prst="rect">
            <a:avLst/>
          </a:prstGeom>
          <a:noFill/>
        </p:spPr>
        <p:txBody>
          <a:bodyPr wrap="square" rtlCol="0">
            <a:spAutoFit/>
          </a:bodyPr>
          <a:lstStyle/>
          <a:p>
            <a:pPr lvl="0"/>
            <a:r>
              <a:rPr lang="or-IN" sz="4400" b="1" dirty="0">
                <a:solidFill>
                  <a:srgbClr val="ED7D31">
                    <a:lumMod val="50000"/>
                  </a:srgbClr>
                </a:solidFill>
                <a:latin typeface="Nirmala UI" panose="020B0502040204020203" pitchFamily="34" charset="0"/>
                <a:cs typeface="Nirmala UI" panose="020B0502040204020203" pitchFamily="34" charset="0"/>
              </a:rPr>
              <a:t>୩)ନୀରବ ଉପବେଶନ :-</a:t>
            </a:r>
          </a:p>
        </p:txBody>
      </p:sp>
    </p:spTree>
    <p:extLst>
      <p:ext uri="{BB962C8B-B14F-4D97-AF65-F5344CB8AC3E}">
        <p14:creationId xmlns:p14="http://schemas.microsoft.com/office/powerpoint/2010/main" val="190788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1784</Words>
  <Application>Microsoft Office PowerPoint</Application>
  <PresentationFormat>Widescreen</PresentationFormat>
  <Paragraphs>121</Paragraphs>
  <Slides>16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Nirmala UI</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surekha parhi</cp:lastModifiedBy>
  <cp:revision>160</cp:revision>
  <dcterms:created xsi:type="dcterms:W3CDTF">2022-06-01T07:12:38Z</dcterms:created>
  <dcterms:modified xsi:type="dcterms:W3CDTF">2023-11-16T16:26:49Z</dcterms:modified>
</cp:coreProperties>
</file>